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68" r:id="rId2"/>
    <p:sldId id="269" r:id="rId3"/>
    <p:sldId id="270" r:id="rId4"/>
    <p:sldId id="292" r:id="rId5"/>
    <p:sldId id="276" r:id="rId6"/>
    <p:sldId id="277" r:id="rId7"/>
    <p:sldId id="293" r:id="rId8"/>
    <p:sldId id="281" r:id="rId9"/>
    <p:sldId id="295" r:id="rId10"/>
    <p:sldId id="282" r:id="rId11"/>
    <p:sldId id="283" r:id="rId12"/>
    <p:sldId id="300" r:id="rId13"/>
    <p:sldId id="296" r:id="rId14"/>
    <p:sldId id="301" r:id="rId15"/>
    <p:sldId id="284" r:id="rId16"/>
    <p:sldId id="302" r:id="rId17"/>
    <p:sldId id="303" r:id="rId18"/>
    <p:sldId id="297" r:id="rId19"/>
    <p:sldId id="305" r:id="rId20"/>
    <p:sldId id="298" r:id="rId21"/>
    <p:sldId id="294" r:id="rId22"/>
    <p:sldId id="299" r:id="rId23"/>
    <p:sldId id="306" r:id="rId24"/>
    <p:sldId id="275" r:id="rId25"/>
  </p:sldIdLst>
  <p:sldSz cx="9144000" cy="6858000" type="screen4x3"/>
  <p:notesSz cx="6858000" cy="9144000"/>
  <p:embeddedFontLst>
    <p:embeddedFont>
      <p:font typeface="210 맨발의청춘 B" panose="02020603020101020101" pitchFamily="18" charset="-127"/>
      <p:regular r:id="rId27"/>
    </p:embeddedFont>
    <p:embeddedFont>
      <p:font typeface="EBS주시경 Bold" panose="020B0600000101010101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류 다윤" initials="류다" lastIdx="1" clrIdx="0">
    <p:extLst>
      <p:ext uri="{19B8F6BF-5375-455C-9EA6-DF929625EA0E}">
        <p15:presenceInfo xmlns:p15="http://schemas.microsoft.com/office/powerpoint/2012/main" userId="62c83a447af78af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0000"/>
    <a:srgbClr val="9BBB59"/>
    <a:srgbClr val="C0504D"/>
    <a:srgbClr val="FFC000"/>
    <a:srgbClr val="3F3B3A"/>
    <a:srgbClr val="4F81BD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9" autoAdjust="0"/>
    <p:restoredTop sz="93167" autoAdjust="0"/>
  </p:normalViewPr>
  <p:slideViewPr>
    <p:cSldViewPr>
      <p:cViewPr>
        <p:scale>
          <a:sx n="70" d="100"/>
          <a:sy n="70" d="100"/>
        </p:scale>
        <p:origin x="1120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0E194-D350-49AC-82DD-3E46C80EC50D}" type="datetimeFigureOut">
              <a:rPr lang="ko-KR" altLang="en-US" smtClean="0"/>
              <a:t>2020-03-31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C64D9-BD4F-40C7-A6FF-3E3DDEC823D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939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관광객은 느는데 관관해설사는 감소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C64D9-BD4F-40C7-A6FF-3E3DDEC823D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715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정해진 포인트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(GPS)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퀘스트 진행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장소에 대한 문제를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NPC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제시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어려운 문제는 힌트를 알려준다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장소에 도착하면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/NFC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통해서 왔다는 걸 앱에 알려줌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주변 맛집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기념품에 대해 알려주거나 한국 문화 체험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한복 입기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떡 만들기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가르쳐줌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퀘스트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완료시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한국문화재단과 협력하여 상품 제공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감사패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[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스토리 퀘스트 스탬프 지급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C64D9-BD4F-40C7-A6FF-3E3DDEC823D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636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스토리형식으로 진행되며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미션별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추천 경로 안내에 따라 미션 수행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C64D9-BD4F-40C7-A6FF-3E3DDEC823D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75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문화재의 위치를 빙고형식으로 정하여 미니게임을 클리어하여 빙고를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한줄씩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완성시킬때마다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기념품을 지급받음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단일 퀘스트 스탬프 지급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C64D9-BD4F-40C7-A6FF-3E3DDEC823D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90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문화재의 위치를 빙고형식으로 정하여 미니게임을 클리어하여 빙고를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한줄씩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완성시킬때마다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기념품을 지급받음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단일 퀘스트 스탬프 지급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C64D9-BD4F-40C7-A6FF-3E3DDEC823D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0808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문화재의 위치를 빙고형식으로 정하여 미니게임을 클리어하여 빙고를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한줄씩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완성시킬때마다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기념품을 지급받음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단일 퀘스트 스탬프 지급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C64D9-BD4F-40C7-A6FF-3E3DDEC823D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385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문화재의 위치를 빙고형식으로 정하여 미니게임을 클리어하여 빙고를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한줄씩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완성시킬때마다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기념품을 지급받음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단일 퀘스트 스탬프 지급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C64D9-BD4F-40C7-A6FF-3E3DDEC823D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839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스토리형식으로 진행되며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미션별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추천 경로 안내에 따라 미션 수행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C64D9-BD4F-40C7-A6FF-3E3DDEC823D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870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유명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포토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스팟을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포인트로 알려줌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갤러리를 통해 얻은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촬영 자세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랭킹에 등재된 사진으로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위도 경도 기반에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포인터를 알려줌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상위 랭킹에 등재된 참고 자세를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알려줌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ko-KR" altLang="en-US" sz="12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오픈 갤러리 상위 랭킹에 </a:t>
            </a:r>
            <a:endParaRPr lang="en-US" altLang="ko-KR" sz="1200" dirty="0" smtClean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l"/>
            <a:r>
              <a:rPr lang="ko-KR" altLang="en-US" sz="12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등재된 사진의 위도</a:t>
            </a:r>
            <a:r>
              <a:rPr lang="en-US" altLang="ko-KR" sz="12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, </a:t>
            </a:r>
            <a:r>
              <a:rPr lang="ko-KR" altLang="en-US" sz="12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경도를 기반하여 </a:t>
            </a:r>
            <a:r>
              <a:rPr lang="en-US" altLang="ko-KR" sz="1200" dirty="0" smtClean="0">
                <a:solidFill>
                  <a:srgbClr val="8A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AR</a:t>
            </a:r>
            <a:r>
              <a:rPr lang="ko-KR" altLang="en-US" sz="1200" dirty="0" smtClean="0">
                <a:solidFill>
                  <a:srgbClr val="8A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포인터</a:t>
            </a:r>
            <a:r>
              <a:rPr lang="ko-KR" altLang="en-US" sz="12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와 </a:t>
            </a:r>
            <a:r>
              <a:rPr lang="ko-KR" altLang="en-US" sz="1200" dirty="0" smtClean="0">
                <a:solidFill>
                  <a:srgbClr val="8A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촬영 자세</a:t>
            </a:r>
            <a:r>
              <a:rPr lang="ko-KR" altLang="en-US" sz="12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를 알려줌</a:t>
            </a: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C64D9-BD4F-40C7-A6FF-3E3DDEC823D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966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스토리형식으로 진행되며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미션별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추천 경로 안내에 따라 미션 수행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C64D9-BD4F-40C7-A6FF-3E3DDEC823D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07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촬영한 사진을 오픈 갤러리에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업로드시켜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베스트포토를 선정하여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랭킹이 정해짐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갤러리 사용 전 약관을 통해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개인사진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공유에 대한 동의를 얻어 제공</a:t>
            </a:r>
          </a:p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C64D9-BD4F-40C7-A6FF-3E3DDEC823D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4184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관광지나 그 문화재에 대한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해설사들의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엉터리 해설 또는 잘못된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해설으로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인해 역사적 왜곡이 발생한다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C64D9-BD4F-40C7-A6FF-3E3DDEC823D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629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스토리형식으로 진행되며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미션별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추천 경로 안내에 따라 미션 수행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C64D9-BD4F-40C7-A6FF-3E3DDEC823D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882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대부분의 관광객은 아이를 동반한 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장년층이며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세대는 블로그 사용이 원활함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기능을 넣고 아이디에 따라 사진을 저장시키고 홈페이지에서 확인 가능한 시스템이 구축되면 훨씬 효과적이라 예상됨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앨범에서 사진 찾을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필요없음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촬영한 사진이 포토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저장이 됨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C64D9-BD4F-40C7-A6FF-3E3DDEC823D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606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C64D9-BD4F-40C7-A6FF-3E3DDEC823D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190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역사적 사실 왜곡 예방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C64D9-BD4F-40C7-A6FF-3E3DDEC823D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533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C64D9-BD4F-40C7-A6FF-3E3DDEC823D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773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C64D9-BD4F-40C7-A6FF-3E3DDEC823D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200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스토리형식으로 진행되며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미션별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추천 경로 안내에 따라 미션 수행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C64D9-BD4F-40C7-A6FF-3E3DDEC823D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0725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스토리형식으로 진행되며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미션별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추천 경로 안내에 따라 미션 수행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C64D9-BD4F-40C7-A6FF-3E3DDEC823D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498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정해진 포인트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(GPS)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퀘스트 진행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장소에 대한 문제를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NPC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제시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어려운 문제는 힌트를 알려준다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장소에 도착하면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/NFC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통해서 왔다는 걸 앱에 알려줌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주변 맛집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기념품에 대해 알려주거나 한국 문화 체험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한복 입기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떡 만들기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가르쳐줌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퀘스트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완료시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한국문화재단과 협력하여 상품 제공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감사패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[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스토리 퀘스트 스탬프 지급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C64D9-BD4F-40C7-A6FF-3E3DDEC823D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974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4AFC-9A5A-4E53-A37F-198BC742B18F}" type="datetimeFigureOut">
              <a:rPr lang="ko-KR" altLang="en-US" smtClean="0"/>
              <a:t>2020-03-31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47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4AFC-9A5A-4E53-A37F-198BC742B18F}" type="datetimeFigureOut">
              <a:rPr lang="ko-KR" altLang="en-US" smtClean="0"/>
              <a:t>2020-03-31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96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4AFC-9A5A-4E53-A37F-198BC742B18F}" type="datetimeFigureOut">
              <a:rPr lang="ko-KR" altLang="en-US" smtClean="0"/>
              <a:t>2020-03-31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761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4AFC-9A5A-4E53-A37F-198BC742B18F}" type="datetimeFigureOut">
              <a:rPr lang="ko-KR" altLang="en-US" smtClean="0"/>
              <a:t>2020-03-31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74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4AFC-9A5A-4E53-A37F-198BC742B18F}" type="datetimeFigureOut">
              <a:rPr lang="ko-KR" altLang="en-US" smtClean="0"/>
              <a:t>2020-03-31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09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4AFC-9A5A-4E53-A37F-198BC742B18F}" type="datetimeFigureOut">
              <a:rPr lang="ko-KR" altLang="en-US" smtClean="0"/>
              <a:t>2020-03-31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408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4AFC-9A5A-4E53-A37F-198BC742B18F}" type="datetimeFigureOut">
              <a:rPr lang="ko-KR" altLang="en-US" smtClean="0"/>
              <a:t>2020-03-31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24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4AFC-9A5A-4E53-A37F-198BC742B18F}" type="datetimeFigureOut">
              <a:rPr lang="ko-KR" altLang="en-US" smtClean="0"/>
              <a:t>2020-03-31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498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4AFC-9A5A-4E53-A37F-198BC742B18F}" type="datetimeFigureOut">
              <a:rPr lang="ko-KR" altLang="en-US" smtClean="0"/>
              <a:t>2020-03-31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50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4AFC-9A5A-4E53-A37F-198BC742B18F}" type="datetimeFigureOut">
              <a:rPr lang="ko-KR" altLang="en-US" smtClean="0"/>
              <a:t>2020-03-31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181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04AFC-9A5A-4E53-A37F-198BC742B18F}" type="datetimeFigureOut">
              <a:rPr lang="ko-KR" altLang="en-US" smtClean="0"/>
              <a:t>2020-03-31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45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04AFC-9A5A-4E53-A37F-198BC742B18F}" type="datetimeFigureOut">
              <a:rPr lang="ko-KR" altLang="en-US" smtClean="0"/>
              <a:t>2020-03-31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00312-926D-419F-9CFC-213CD28D42A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49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jp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12.jpeg"/><Relationship Id="rId4" Type="http://schemas.openxmlformats.org/officeDocument/2006/relationships/image" Target="../media/image9.png"/><Relationship Id="rId9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7.wdp"/><Relationship Id="rId3" Type="http://schemas.openxmlformats.org/officeDocument/2006/relationships/image" Target="../media/image2.jpg"/><Relationship Id="rId7" Type="http://schemas.microsoft.com/office/2007/relationships/hdphoto" Target="../media/hdphoto2.wdp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microsoft.com/office/2007/relationships/hdphoto" Target="../media/hdphoto6.wdp"/><Relationship Id="rId5" Type="http://schemas.microsoft.com/office/2007/relationships/hdphoto" Target="../media/hdphoto4.wdp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9.wdp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608" y="1456792"/>
            <a:ext cx="6237372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3200" spc="-300" dirty="0" err="1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캡스톤</a:t>
            </a:r>
            <a:r>
              <a:rPr lang="ko-KR" altLang="en-US" sz="3200" spc="-3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디자인 실무 프로젝트</a:t>
            </a:r>
            <a:endParaRPr lang="en-US" altLang="ko-KR" sz="3200" spc="-300" dirty="0" smtClean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2060848"/>
            <a:ext cx="6480720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7200" spc="-500" smtClean="0">
                <a:solidFill>
                  <a:srgbClr val="8A0000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스탬플런</a:t>
            </a:r>
            <a:endParaRPr lang="ko-KR" altLang="en-US" sz="7200" spc="-500" dirty="0">
              <a:latin typeface="EBS주시경 Bold" panose="02020603020101020101" pitchFamily="18" charset="-127"/>
              <a:ea typeface="EBS주시경 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0072" y="5157192"/>
            <a:ext cx="4359198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2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영진전문대학교 </a:t>
            </a:r>
            <a:r>
              <a:rPr lang="en-US" altLang="ko-KR" sz="2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WDA 7</a:t>
            </a:r>
            <a:r>
              <a:rPr lang="ko-KR" altLang="en-US" sz="20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05565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384" y="497408"/>
            <a:ext cx="7598016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주요 </a:t>
            </a:r>
            <a:r>
              <a:rPr lang="ko-KR" altLang="en-US" sz="2800" dirty="0" smtClean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서비스</a:t>
            </a:r>
            <a:endParaRPr lang="en-US" altLang="ko-KR" sz="2800" dirty="0" smtClean="0">
              <a:solidFill>
                <a:prstClr val="black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8A0000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스토리 길잡이</a:t>
            </a:r>
            <a:endParaRPr kumimoji="0" lang="ko-KR" altLang="en-US" sz="3600" b="0" i="0" u="none" strike="noStrike" kern="1200" cap="none" spc="-100" normalizeH="0" baseline="0" noProof="0" dirty="0">
              <a:ln>
                <a:noFill/>
              </a:ln>
              <a:solidFill>
                <a:srgbClr val="8A0000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384" y="1772816"/>
            <a:ext cx="55097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휴대폰 일러스트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7451" y1="47941" x2="77451" y2="47941"/>
                        <a14:foregroundMark x1="69853" y1="81471" x2="69853" y2="81471"/>
                        <a14:foregroundMark x1="66667" y1="11471" x2="86520" y2="14706"/>
                        <a14:foregroundMark x1="93137" y1="19706" x2="82598" y2="77353"/>
                        <a14:foregroundMark x1="56373" y1="81176" x2="81373" y2="82647"/>
                        <a14:foregroundMark x1="62745" y1="22059" x2="52941" y2="67353"/>
                        <a14:foregroundMark x1="76225" y1="62647" x2="34069" y2="68235"/>
                        <a14:foregroundMark x1="78186" y1="11765" x2="89461" y2="12353"/>
                        <a14:foregroundMark x1="94608" y1="17059" x2="90931" y2="16765"/>
                        <a14:foregroundMark x1="83578" y1="75588" x2="87010" y2="52941"/>
                        <a14:foregroundMark x1="54902" y1="68235" x2="59804" y2="417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5" y="1787858"/>
            <a:ext cx="6084168" cy="507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 rot="468908">
            <a:off x="3937331" y="2804534"/>
            <a:ext cx="1682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STORY</a:t>
            </a:r>
            <a:endParaRPr lang="ko-KR" altLang="en-US" sz="3200" b="1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517841">
            <a:off x="6223245" y="2176988"/>
            <a:ext cx="10801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 smtClean="0">
                <a:solidFill>
                  <a:srgbClr val="FFC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!</a:t>
            </a:r>
            <a:endParaRPr lang="ko-KR" altLang="en-US" sz="13800" dirty="0">
              <a:solidFill>
                <a:srgbClr val="FFC00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51560" y="4226664"/>
            <a:ext cx="212750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800" dirty="0" smtClean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스토리를 </a:t>
            </a:r>
            <a:endParaRPr lang="en-US" altLang="ko-KR" sz="2800" dirty="0" smtClean="0">
              <a:solidFill>
                <a:prstClr val="black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lvl="0" algn="ctr">
              <a:defRPr/>
            </a:pPr>
            <a:r>
              <a:rPr lang="ko-KR" altLang="en-US" sz="2800" dirty="0" smtClean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선택해주세요</a:t>
            </a:r>
            <a:endParaRPr lang="en-US" altLang="ko-KR" sz="2800" dirty="0">
              <a:solidFill>
                <a:prstClr val="black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256478" y="2240877"/>
            <a:ext cx="3731367" cy="3212893"/>
            <a:chOff x="7156102" y="-1902064"/>
            <a:chExt cx="3731367" cy="3212893"/>
          </a:xfrm>
        </p:grpSpPr>
        <p:pic>
          <p:nvPicPr>
            <p:cNvPr id="16" name="Picture 14" descr="QUIZ 이미지 검색결과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14" b="95690" l="1613" r="98226">
                          <a14:foregroundMark x1="18065" y1="75000" x2="18065" y2="75000"/>
                          <a14:foregroundMark x1="18387" y1="71552" x2="18387" y2="71552"/>
                          <a14:foregroundMark x1="30484" y1="75862" x2="30484" y2="758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78" r="19931" b="32305"/>
            <a:stretch/>
          </p:blipFill>
          <p:spPr bwMode="auto">
            <a:xfrm rot="20808790">
              <a:off x="7156102" y="-1902064"/>
              <a:ext cx="2983469" cy="2748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8966750" y="356722"/>
              <a:ext cx="192071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2800" dirty="0" smtClean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퀴즈를 </a:t>
              </a:r>
              <a:endParaRPr lang="en-US" altLang="ko-KR" sz="2800" dirty="0" smtClean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  <a:p>
              <a:pPr lvl="0" algn="ctr">
                <a:defRPr/>
              </a:pPr>
              <a:r>
                <a:rPr lang="ko-KR" altLang="en-US" sz="2800" dirty="0" smtClean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풀어주세요</a:t>
              </a:r>
              <a:r>
                <a:rPr lang="en-US" altLang="ko-KR" sz="2800" dirty="0" smtClean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!</a:t>
              </a:r>
              <a:endParaRPr lang="en-US" altLang="ko-KR" sz="2800" dirty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8" name="액자 7"/>
          <p:cNvSpPr/>
          <p:nvPr/>
        </p:nvSpPr>
        <p:spPr>
          <a:xfrm rot="589977">
            <a:off x="3832756" y="3552189"/>
            <a:ext cx="1486047" cy="504056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4.19 </a:t>
            </a:r>
            <a:r>
              <a:rPr lang="ko-KR" altLang="en-US" dirty="0" smtClean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혁명</a:t>
            </a:r>
            <a:endParaRPr lang="ko-KR" altLang="en-US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20" name="Picture 2" descr="손모양 일러스트 이미지 검색결과"/>
          <p:cNvPicPr>
            <a:picLocks noChangeAspect="1" noChangeArrowheads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48" t="16725" r="19618" b="17081"/>
          <a:stretch/>
        </p:blipFill>
        <p:spPr bwMode="auto">
          <a:xfrm rot="20704564">
            <a:off x="9212023" y="5603951"/>
            <a:ext cx="1440160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액자 20"/>
          <p:cNvSpPr/>
          <p:nvPr/>
        </p:nvSpPr>
        <p:spPr>
          <a:xfrm rot="589977">
            <a:off x="3719183" y="4181760"/>
            <a:ext cx="1486047" cy="504056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6.25 </a:t>
            </a:r>
            <a:r>
              <a:rPr lang="ko-KR" altLang="en-US" dirty="0" smtClean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전쟁</a:t>
            </a:r>
            <a:endParaRPr lang="ko-KR" altLang="en-US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2" name="액자 21"/>
          <p:cNvSpPr/>
          <p:nvPr/>
        </p:nvSpPr>
        <p:spPr>
          <a:xfrm rot="589977">
            <a:off x="3606705" y="4826906"/>
            <a:ext cx="1486047" cy="504056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3.1 </a:t>
            </a:r>
            <a:r>
              <a:rPr lang="ko-KR" altLang="en-US" dirty="0" smtClean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운동</a:t>
            </a:r>
            <a:endParaRPr lang="ko-KR" altLang="en-US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562399" y="2264469"/>
            <a:ext cx="4295205" cy="3024397"/>
            <a:chOff x="796190" y="1830548"/>
            <a:chExt cx="4295205" cy="3024397"/>
          </a:xfrm>
        </p:grpSpPr>
        <p:sp>
          <p:nvSpPr>
            <p:cNvPr id="24" name="직사각형 23"/>
            <p:cNvSpPr/>
            <p:nvPr/>
          </p:nvSpPr>
          <p:spPr>
            <a:xfrm>
              <a:off x="2220096" y="1830548"/>
              <a:ext cx="287129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2800" dirty="0" smtClean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천도교 </a:t>
              </a:r>
              <a:r>
                <a:rPr lang="ko-KR" altLang="en-US" sz="2800" dirty="0" err="1" smtClean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중앙대교로</a:t>
              </a:r>
              <a:endParaRPr lang="en-US" altLang="ko-KR" sz="2800" dirty="0" smtClean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  <a:p>
              <a:pPr lvl="0" algn="ctr">
                <a:defRPr/>
              </a:pPr>
              <a:r>
                <a:rPr lang="ko-KR" altLang="en-US" sz="2800" dirty="0" smtClean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이동해주세요</a:t>
              </a:r>
              <a:endParaRPr lang="en-US" altLang="ko-KR" sz="2800" dirty="0" smtClean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pic>
          <p:nvPicPr>
            <p:cNvPr id="1026" name="Picture 2" descr="천도교 중앙대교당, 201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190" y="2915366"/>
              <a:ext cx="2586105" cy="1939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983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3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9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98" tmFilter="0, 0; 0.125,0.2665; 0.25,0.4; 0.375,0.465; 0.5,0.5;  0.625,0.535; 0.75,0.6; 0.875,0.7335; 1,1">
                                          <p:stCondLst>
                                            <p:cond delay="39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99" tmFilter="0, 0; 0.125,0.2665; 0.25,0.4; 0.375,0.465; 0.5,0.5;  0.625,0.535; 0.75,0.6; 0.875,0.7335; 1,1">
                                          <p:stCondLst>
                                            <p:cond delay="79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8" tmFilter="0, 0; 0.125,0.2665; 0.25,0.4; 0.375,0.465; 0.5,0.5;  0.625,0.535; 0.75,0.6; 0.875,0.7335; 1,1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6">
                                          <p:stCondLst>
                                            <p:cond delay="39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00" decel="50000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6">
                                          <p:stCondLst>
                                            <p:cond delay="78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00" decel="50000">
                                          <p:stCondLst>
                                            <p:cond delay="80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6">
                                          <p:stCondLst>
                                            <p:cond delay="98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00" decel="50000">
                                          <p:stCondLst>
                                            <p:cond delay="100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6">
                                          <p:stCondLst>
                                            <p:cond delay="108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00" decel="50000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-1.11111E-6 -0.05695 C -1.11111E-6 -0.08241 -0.13993 -0.1132 -0.25139 -0.1132 L -0.50087 -0.1132 " pathEditMode="relative" rAng="0" ptsTypes="AAAA">
                                      <p:cBhvr>
                                        <p:cTn id="47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52" y="-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"/>
                            </p:stCondLst>
                            <p:childTnLst>
                              <p:par>
                                <p:cTn id="49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-0.11181 0.00996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0" y="486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7 L -0.44566 -0.00324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92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2"/>
      <p:bldP spid="14" grpId="0"/>
      <p:bldP spid="14" grpId="2"/>
      <p:bldP spid="11" grpId="1"/>
      <p:bldP spid="11" grpId="3"/>
      <p:bldP spid="8" grpId="0" animBg="1"/>
      <p:bldP spid="8" grpId="2" animBg="1"/>
      <p:bldP spid="21" grpId="0" animBg="1"/>
      <p:bldP spid="21" grpId="2" animBg="1"/>
      <p:bldP spid="22" grpId="0" animBg="1"/>
      <p:bldP spid="22" grpId="2" animBg="1"/>
      <p:bldP spid="22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384" y="497408"/>
            <a:ext cx="7598016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주요 서비스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8A0000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스토리 길잡이</a:t>
            </a:r>
            <a:endParaRPr kumimoji="0" lang="ko-KR" altLang="en-US" sz="3600" b="0" i="0" u="none" strike="noStrike" kern="1200" cap="none" spc="-100" normalizeH="0" baseline="0" noProof="0" dirty="0">
              <a:ln>
                <a:noFill/>
              </a:ln>
              <a:solidFill>
                <a:srgbClr val="8A0000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384" y="1772816"/>
            <a:ext cx="55097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473325" y="282778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612560" y="2636912"/>
            <a:ext cx="3320245" cy="3718685"/>
            <a:chOff x="2555776" y="2990364"/>
            <a:chExt cx="3320245" cy="3718685"/>
          </a:xfrm>
        </p:grpSpPr>
        <p:pic>
          <p:nvPicPr>
            <p:cNvPr id="11" name="Picture 2" descr="스톱워치 일러스트 ai 무료다운로드 - stop watch - Urbanbrush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89844" l="0" r="100000">
                          <a14:foregroundMark x1="29482" y1="39844" x2="29482" y2="39844"/>
                          <a14:foregroundMark x1="32470" y1="38477" x2="49004" y2="56250"/>
                          <a14:foregroundMark x1="64343" y1="51367" x2="17131" y2="42969"/>
                          <a14:foregroundMark x1="17729" y1="30469" x2="82072" y2="41406"/>
                          <a14:foregroundMark x1="16335" y1="54883" x2="83068" y2="66016"/>
                          <a14:foregroundMark x1="86853" y1="58203" x2="17131" y2="49609"/>
                          <a14:foregroundMark x1="67131" y1="43945" x2="96215" y2="60742"/>
                          <a14:foregroundMark x1="71514" y1="72266" x2="99602" y2="814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85"/>
            <a:stretch/>
          </p:blipFill>
          <p:spPr bwMode="auto">
            <a:xfrm flipH="1">
              <a:off x="2870762" y="3056384"/>
              <a:ext cx="3005259" cy="3652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2555776" y="2990364"/>
              <a:ext cx="243303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800" dirty="0" smtClean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일정 시간 제공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872198" y="2098690"/>
            <a:ext cx="3731367" cy="3212893"/>
            <a:chOff x="7156102" y="-1902064"/>
            <a:chExt cx="3731367" cy="3212893"/>
          </a:xfrm>
        </p:grpSpPr>
        <p:pic>
          <p:nvPicPr>
            <p:cNvPr id="17" name="Picture 14" descr="QUIZ 이미지 검색결과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14" b="95690" l="1613" r="98226">
                          <a14:foregroundMark x1="18065" y1="75000" x2="18065" y2="75000"/>
                          <a14:foregroundMark x1="18387" y1="71552" x2="18387" y2="71552"/>
                          <a14:foregroundMark x1="30484" y1="75862" x2="30484" y2="758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78" r="19931" b="32305"/>
            <a:stretch/>
          </p:blipFill>
          <p:spPr bwMode="auto">
            <a:xfrm rot="20808790">
              <a:off x="7156102" y="-1902064"/>
              <a:ext cx="2983469" cy="2748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8966750" y="356722"/>
              <a:ext cx="192071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2800" dirty="0" smtClean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퀴즈를 </a:t>
              </a:r>
              <a:endParaRPr lang="en-US" altLang="ko-KR" sz="2800" dirty="0" smtClean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  <a:p>
              <a:pPr lvl="0" algn="ctr">
                <a:defRPr/>
              </a:pPr>
              <a:r>
                <a:rPr lang="ko-KR" altLang="en-US" sz="2800" dirty="0" smtClean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풀어주세요</a:t>
              </a:r>
              <a:r>
                <a:rPr lang="en-US" altLang="ko-KR" sz="2800" dirty="0" smtClean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!</a:t>
              </a:r>
              <a:endParaRPr lang="en-US" altLang="ko-KR" sz="2800" dirty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pic>
        <p:nvPicPr>
          <p:cNvPr id="6" name="Picture 2" descr="물음표 일러스트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47353" y1="90000" x2="47353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3799">
            <a:off x="3198424" y="2126572"/>
            <a:ext cx="1624614" cy="162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307439" y="2756820"/>
            <a:ext cx="4331771" cy="2517081"/>
            <a:chOff x="4609566" y="-738081"/>
            <a:chExt cx="4331771" cy="2517081"/>
          </a:xfrm>
        </p:grpSpPr>
        <p:sp>
          <p:nvSpPr>
            <p:cNvPr id="21" name="직사각형 20"/>
            <p:cNvSpPr/>
            <p:nvPr/>
          </p:nvSpPr>
          <p:spPr>
            <a:xfrm>
              <a:off x="7365265" y="-412591"/>
              <a:ext cx="1576072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2800" dirty="0" smtClean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시작 지점</a:t>
              </a:r>
              <a:endParaRPr lang="en-US" altLang="ko-KR" sz="2800" dirty="0" smtClean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  <a:p>
              <a:pPr lvl="0" algn="ctr">
                <a:defRPr/>
              </a:pPr>
              <a:r>
                <a:rPr lang="ko-KR" altLang="en-US" sz="2800" dirty="0" smtClean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 입니다</a:t>
              </a:r>
              <a:endParaRPr lang="en-US" altLang="ko-KR" sz="2800" dirty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pic>
          <p:nvPicPr>
            <p:cNvPr id="22" name="Picture 2" descr="좌표 일러스트 이미지 검색결과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9566" y="-738081"/>
              <a:ext cx="3703291" cy="2517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/>
          <p:cNvGrpSpPr/>
          <p:nvPr/>
        </p:nvGrpSpPr>
        <p:grpSpPr>
          <a:xfrm>
            <a:off x="4917552" y="2437650"/>
            <a:ext cx="3680850" cy="2713660"/>
            <a:chOff x="6246696" y="-760258"/>
            <a:chExt cx="3680850" cy="2713660"/>
          </a:xfrm>
        </p:grpSpPr>
        <p:pic>
          <p:nvPicPr>
            <p:cNvPr id="1028" name="Picture 4" descr="흰색 배경 벡터 일러스트 레이 션 위에 색상 힌트와 평면 돋보기 ...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13192">
              <a:off x="6246696" y="-760258"/>
              <a:ext cx="2713660" cy="2713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8066138" y="722130"/>
              <a:ext cx="186140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2800" dirty="0" smtClean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HINT </a:t>
              </a:r>
              <a:r>
                <a:rPr lang="ko-KR" altLang="en-US" sz="2800" dirty="0" smtClean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제공</a:t>
              </a:r>
              <a:endParaRPr lang="en-US" altLang="ko-KR" sz="2800" dirty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60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33333E-6 L -0.5974 0.0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61" y="1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22222E-6 L -0.44566 -0.0032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92" y="-16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0.44114 -0.0004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6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384" y="497408"/>
            <a:ext cx="7598016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주요 서비스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8A0000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스토리 길잡이</a:t>
            </a:r>
            <a:endParaRPr kumimoji="0" lang="ko-KR" altLang="en-US" sz="3600" b="0" i="0" u="none" strike="noStrike" kern="1200" cap="none" spc="-100" normalizeH="0" baseline="0" noProof="0" dirty="0">
              <a:ln>
                <a:noFill/>
              </a:ln>
              <a:solidFill>
                <a:srgbClr val="8A0000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11760" y="2447146"/>
            <a:ext cx="4896544" cy="334014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574384" y="1772816"/>
            <a:ext cx="55097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조선에듀 :: 프리미엄 교육전문 미디어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2917" y1="45251" x2="22917" y2="45251"/>
                        <a14:foregroundMark x1="25417" y1="54190" x2="25417" y2="54190"/>
                        <a14:foregroundMark x1="17083" y1="40782" x2="17083" y2="40782"/>
                        <a14:foregroundMark x1="16667" y1="37430" x2="16667" y2="37430"/>
                        <a14:foregroundMark x1="23333" y1="35754" x2="23333" y2="35754"/>
                        <a14:foregroundMark x1="27500" y1="43017" x2="27500" y2="43017"/>
                        <a14:foregroundMark x1="30833" y1="47486" x2="30833" y2="47486"/>
                        <a14:foregroundMark x1="29583" y1="59218" x2="29583" y2="59218"/>
                        <a14:foregroundMark x1="32500" y1="61453" x2="32500" y2="61453"/>
                        <a14:foregroundMark x1="17500" y1="61453" x2="17500" y2="61453"/>
                        <a14:foregroundMark x1="27917" y1="58101" x2="27917" y2="58101"/>
                        <a14:foregroundMark x1="28750" y1="52514" x2="28750" y2="52514"/>
                        <a14:foregroundMark x1="29167" y1="45251" x2="28750" y2="56983"/>
                        <a14:foregroundMark x1="37500" y1="80447" x2="13333" y2="77654"/>
                        <a14:foregroundMark x1="10417" y1="46369" x2="26250" y2="56425"/>
                        <a14:foregroundMark x1="26667" y1="32961" x2="24583" y2="59777"/>
                        <a14:foregroundMark x1="12917" y1="54749" x2="13333" y2="36872"/>
                        <a14:foregroundMark x1="19167" y1="31844" x2="7500" y2="46927"/>
                        <a14:foregroundMark x1="11250" y1="50838" x2="32500" y2="59777"/>
                        <a14:foregroundMark x1="30833" y1="33520" x2="34583" y2="55866"/>
                        <a14:foregroundMark x1="8333" y1="41899" x2="11250" y2="57542"/>
                        <a14:foregroundMark x1="56667" y1="42458" x2="49583" y2="60335"/>
                        <a14:foregroundMark x1="49583" y1="39106" x2="51250" y2="636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513" y="1904212"/>
            <a:ext cx="2588831" cy="19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스템프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098" y="4546148"/>
            <a:ext cx="2088232" cy="155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03994" y="3656286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나레이션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54525" y="5408360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스탬프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0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384" y="497408"/>
            <a:ext cx="7598016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주요 서비스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100" noProof="0" dirty="0" err="1" smtClean="0">
                <a:solidFill>
                  <a:srgbClr val="8A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스탬플런</a:t>
            </a:r>
            <a:endParaRPr kumimoji="0" lang="ko-KR" altLang="en-US" sz="3600" b="0" i="0" u="none" strike="noStrike" kern="1200" cap="none" spc="-100" normalizeH="0" baseline="0" noProof="0" dirty="0">
              <a:ln>
                <a:noFill/>
              </a:ln>
              <a:solidFill>
                <a:srgbClr val="8A0000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384" y="1772816"/>
            <a:ext cx="55097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608" y="2204864"/>
            <a:ext cx="2808312" cy="1393304"/>
          </a:xfrm>
          <a:prstGeom prst="rect">
            <a:avLst/>
          </a:prstGeom>
          <a:noFill/>
          <a:ln w="127000"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문화재 길잡이</a:t>
            </a:r>
            <a:endParaRPr lang="ko-KR" altLang="en-US" sz="32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92192" y="2204864"/>
            <a:ext cx="2808312" cy="1393304"/>
          </a:xfrm>
          <a:prstGeom prst="rect">
            <a:avLst/>
          </a:prstGeom>
          <a:noFill/>
          <a:ln w="1270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컬처클라우드</a:t>
            </a:r>
            <a:endParaRPr lang="ko-KR" altLang="en-US" sz="32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2248" y="4125652"/>
            <a:ext cx="2283648" cy="648072"/>
          </a:xfrm>
          <a:prstGeom prst="rect">
            <a:avLst/>
          </a:prstGeom>
          <a:noFill/>
          <a:ln w="127000"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스토리 길잡이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89908" y="3897053"/>
            <a:ext cx="2376264" cy="648072"/>
          </a:xfrm>
          <a:prstGeom prst="rect">
            <a:avLst/>
          </a:prstGeom>
          <a:noFill/>
          <a:ln w="1270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핫스팟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80112" y="4881063"/>
            <a:ext cx="2376264" cy="648072"/>
          </a:xfrm>
          <a:prstGeom prst="rect">
            <a:avLst/>
          </a:prstGeom>
          <a:noFill/>
          <a:ln w="1270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사진 마당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89908" y="5865073"/>
            <a:ext cx="2376264" cy="648072"/>
          </a:xfrm>
          <a:prstGeom prst="rect">
            <a:avLst/>
          </a:prstGeom>
          <a:noFill/>
          <a:ln w="1270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포토 </a:t>
            </a:r>
            <a:r>
              <a:rPr lang="ko-KR" altLang="en-US" sz="2800" dirty="0" err="1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클라우드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30" name="꺾인 연결선 29"/>
          <p:cNvCxnSpPr>
            <a:stCxn id="3" idx="1"/>
            <a:endCxn id="46" idx="1"/>
          </p:cNvCxnSpPr>
          <p:nvPr/>
        </p:nvCxnSpPr>
        <p:spPr>
          <a:xfrm rot="10800000" flipH="1" flipV="1">
            <a:off x="1043608" y="2901516"/>
            <a:ext cx="308640" cy="2896868"/>
          </a:xfrm>
          <a:prstGeom prst="bentConnector3">
            <a:avLst>
              <a:gd name="adj1" fmla="val -74067"/>
            </a:avLst>
          </a:prstGeom>
          <a:ln w="7620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20" idx="1"/>
          </p:cNvCxnSpPr>
          <p:nvPr/>
        </p:nvCxnSpPr>
        <p:spPr>
          <a:xfrm flipH="1">
            <a:off x="848192" y="4449688"/>
            <a:ext cx="504056" cy="0"/>
          </a:xfrm>
          <a:prstGeom prst="line">
            <a:avLst/>
          </a:prstGeom>
          <a:ln w="7620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9" idx="1"/>
            <a:endCxn id="27" idx="1"/>
          </p:cNvCxnSpPr>
          <p:nvPr/>
        </p:nvCxnSpPr>
        <p:spPr>
          <a:xfrm rot="10800000" flipH="1" flipV="1">
            <a:off x="5392192" y="2901515"/>
            <a:ext cx="197716" cy="3287593"/>
          </a:xfrm>
          <a:prstGeom prst="bentConnector3">
            <a:avLst>
              <a:gd name="adj1" fmla="val -115620"/>
            </a:avLst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25" idx="1"/>
          </p:cNvCxnSpPr>
          <p:nvPr/>
        </p:nvCxnSpPr>
        <p:spPr>
          <a:xfrm flipH="1">
            <a:off x="5148064" y="4221089"/>
            <a:ext cx="441844" cy="7317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26" idx="1"/>
          </p:cNvCxnSpPr>
          <p:nvPr/>
        </p:nvCxnSpPr>
        <p:spPr>
          <a:xfrm>
            <a:off x="5202712" y="5205099"/>
            <a:ext cx="377400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352248" y="5474348"/>
            <a:ext cx="2160240" cy="648072"/>
          </a:xfrm>
          <a:prstGeom prst="rect">
            <a:avLst/>
          </a:prstGeom>
          <a:noFill/>
          <a:ln w="127000"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빙고 길잡이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97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19" grpId="1" animBg="1"/>
      <p:bldP spid="20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46" grpId="0" animBg="1"/>
      <p:bldP spid="4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384" y="497408"/>
            <a:ext cx="7598016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  <a:cs typeface="+mn-cs"/>
              </a:rPr>
              <a:t>주요 서비스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8A0000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  <a:cs typeface="+mn-cs"/>
              </a:rPr>
              <a:t>문화재 </a:t>
            </a:r>
            <a:r>
              <a:rPr kumimoji="0" lang="en-US" altLang="ko-KR" sz="3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8A0000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  <a:cs typeface="+mn-cs"/>
              </a:rPr>
              <a:t>BINGO!</a:t>
            </a:r>
            <a:endParaRPr kumimoji="0" lang="ko-KR" altLang="en-US" sz="3600" b="0" i="0" u="none" strike="noStrike" kern="1200" cap="none" spc="-100" normalizeH="0" baseline="0" noProof="0" dirty="0">
              <a:ln>
                <a:noFill/>
              </a:ln>
              <a:solidFill>
                <a:srgbClr val="8A0000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384" y="1772816"/>
            <a:ext cx="5509784" cy="0"/>
          </a:xfrm>
          <a:prstGeom prst="line">
            <a:avLst/>
          </a:prstGeom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26784" y="1925216"/>
            <a:ext cx="55097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533453" y="2098897"/>
            <a:ext cx="1584176" cy="158417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서울</a:t>
            </a:r>
            <a:endParaRPr lang="ko-KR" altLang="en-US" sz="24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963571" y="3002460"/>
            <a:ext cx="1584176" cy="158417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부산</a:t>
            </a:r>
            <a:endParaRPr lang="ko-KR" altLang="en-US" sz="24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494411" y="2098897"/>
            <a:ext cx="1584176" cy="158417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광주</a:t>
            </a:r>
            <a:endParaRPr lang="ko-KR" altLang="en-US" sz="24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85414" y="3896190"/>
            <a:ext cx="1584176" cy="158417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강원</a:t>
            </a:r>
            <a:endParaRPr lang="ko-KR" altLang="en-US" sz="24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578728" y="4365104"/>
            <a:ext cx="1584176" cy="158417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전주</a:t>
            </a:r>
            <a:endParaRPr lang="ko-KR" altLang="en-US" sz="24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360686" y="2135971"/>
            <a:ext cx="1584176" cy="158417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대구</a:t>
            </a:r>
            <a:endParaRPr lang="ko-KR" altLang="en-US" sz="24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5651694" y="3872547"/>
            <a:ext cx="1584176" cy="158417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경주</a:t>
            </a:r>
            <a:endParaRPr lang="ko-KR" altLang="en-US" sz="24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1789364" y="4990160"/>
            <a:ext cx="1584176" cy="158417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제주도</a:t>
            </a:r>
            <a:endParaRPr lang="ko-KR" altLang="en-US" sz="24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1026" name="Picture 2" descr="손모양 일러스트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48" t="16725" r="19618" b="17081"/>
          <a:stretch/>
        </p:blipFill>
        <p:spPr bwMode="auto">
          <a:xfrm rot="20704564">
            <a:off x="7124565" y="6706181"/>
            <a:ext cx="1440160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002118" y="410349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ko-KR" altLang="en-US" sz="2800" dirty="0" smtClean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지역 </a:t>
            </a:r>
            <a:r>
              <a:rPr lang="ko-KR" altLang="en-US" sz="2800" dirty="0" smtClean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선택</a:t>
            </a:r>
            <a:endParaRPr lang="en-US" altLang="ko-KR" sz="2800" dirty="0" smtClean="0">
              <a:solidFill>
                <a:prstClr val="black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65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2.5E-6 -0.16644 C -2.5E-6 -0.24121 -0.02066 -0.33264 -0.03715 -0.33264 L -0.0743 -0.33264 " pathEditMode="relative" rAng="0" ptsTypes="AAAA">
                                      <p:cBhvr>
                                        <p:cTn id="45" dur="9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5" y="-1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1" grpId="0" animBg="1"/>
      <p:bldP spid="42" grpId="0" animBg="1"/>
      <p:bldP spid="56" grpId="0" animBg="1"/>
      <p:bldP spid="57" grpId="0" animBg="1"/>
      <p:bldP spid="58" grpId="0" animBg="1"/>
      <p:bldP spid="59" grpId="0" animBg="1"/>
      <p:bldP spid="59" grpId="1" animBg="1"/>
      <p:bldP spid="60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384" y="497408"/>
            <a:ext cx="7598016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주요 서비스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8A0000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문화재 </a:t>
            </a:r>
            <a:r>
              <a:rPr kumimoji="0" lang="en-US" altLang="ko-KR" sz="3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8A0000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BINGO!</a:t>
            </a:r>
            <a:endParaRPr kumimoji="0" lang="ko-KR" altLang="en-US" sz="3600" b="0" i="0" u="none" strike="noStrike" kern="1200" cap="none" spc="-100" normalizeH="0" baseline="0" noProof="0" dirty="0">
              <a:ln>
                <a:noFill/>
              </a:ln>
              <a:solidFill>
                <a:srgbClr val="8A0000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384" y="1772816"/>
            <a:ext cx="5509784" cy="0"/>
          </a:xfrm>
          <a:prstGeom prst="line">
            <a:avLst/>
          </a:prstGeom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2711744" y="2775076"/>
            <a:ext cx="1081256" cy="8194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불국사</a:t>
            </a:r>
            <a:endParaRPr lang="ko-KR" altLang="en-US" sz="23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073920" y="2775076"/>
            <a:ext cx="1081256" cy="8194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석굴암</a:t>
            </a:r>
            <a:endParaRPr lang="ko-KR" altLang="en-US" sz="23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436096" y="2775076"/>
            <a:ext cx="1081256" cy="8194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err="1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석불상</a:t>
            </a:r>
            <a:endParaRPr lang="ko-KR" altLang="en-US" sz="23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711744" y="3793585"/>
            <a:ext cx="1081256" cy="8194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err="1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천마총</a:t>
            </a:r>
            <a:endParaRPr lang="ko-KR" altLang="en-US" sz="23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073920" y="3793585"/>
            <a:ext cx="1081256" cy="8194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첨성대</a:t>
            </a:r>
            <a:endParaRPr lang="ko-KR" altLang="en-US" sz="23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436096" y="3793585"/>
            <a:ext cx="1081256" cy="8194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err="1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무첨당</a:t>
            </a:r>
            <a:endParaRPr lang="ko-KR" altLang="en-US" sz="23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711744" y="4812094"/>
            <a:ext cx="1081256" cy="8194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석빙고</a:t>
            </a:r>
            <a:endParaRPr lang="ko-KR" altLang="en-US" sz="23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73920" y="4812094"/>
            <a:ext cx="1081256" cy="8194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분황사</a:t>
            </a:r>
            <a:endParaRPr lang="ko-KR" altLang="en-US" sz="23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436096" y="4812094"/>
            <a:ext cx="1081256" cy="8194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금관총</a:t>
            </a:r>
            <a:endParaRPr lang="ko-KR" altLang="en-US" sz="23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726784" y="1925216"/>
            <a:ext cx="55097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손모양 일러스트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48" t="16725" r="19618" b="17081"/>
          <a:stretch/>
        </p:blipFill>
        <p:spPr bwMode="auto">
          <a:xfrm rot="20704564">
            <a:off x="6539950" y="6758110"/>
            <a:ext cx="1440160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6407668" y="4897310"/>
            <a:ext cx="2846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smtClean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문화재 선택</a:t>
            </a:r>
            <a:endParaRPr lang="en-US" altLang="ko-KR" sz="2800" dirty="0">
              <a:solidFill>
                <a:prstClr val="black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68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07407E-6 L -3.61111E-6 -0.12732 C -3.61111E-6 -0.18449 -0.01389 -0.2544 -0.025 -0.2544 L -0.04982 -0.2544 " pathEditMode="relative" rAng="0" ptsTypes="AAAA">
                                      <p:cBhvr>
                                        <p:cTn id="29" dur="9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-1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00"/>
                            </p:stCondLst>
                            <p:childTnLst>
                              <p:par>
                                <p:cTn id="3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2" grpId="1" animBg="1"/>
      <p:bldP spid="22" grpId="2" animBg="1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384" y="497408"/>
            <a:ext cx="7598016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  <a:cs typeface="+mn-cs"/>
              </a:rPr>
              <a:t>주요 서비스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8A0000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  <a:cs typeface="+mn-cs"/>
              </a:rPr>
              <a:t>문화재 </a:t>
            </a:r>
            <a:r>
              <a:rPr kumimoji="0" lang="en-US" altLang="ko-KR" sz="3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8A0000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  <a:cs typeface="+mn-cs"/>
              </a:rPr>
              <a:t>BINGO!</a:t>
            </a:r>
            <a:endParaRPr kumimoji="0" lang="ko-KR" altLang="en-US" sz="3600" b="0" i="0" u="none" strike="noStrike" kern="1200" cap="none" spc="-100" normalizeH="0" baseline="0" noProof="0" dirty="0">
              <a:ln>
                <a:noFill/>
              </a:ln>
              <a:solidFill>
                <a:srgbClr val="8A0000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384" y="1772816"/>
            <a:ext cx="5509784" cy="0"/>
          </a:xfrm>
          <a:prstGeom prst="line">
            <a:avLst/>
          </a:prstGeom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971600" y="2255030"/>
            <a:ext cx="7476355" cy="3865048"/>
            <a:chOff x="-6134735" y="1868302"/>
            <a:chExt cx="7476355" cy="3865048"/>
          </a:xfrm>
        </p:grpSpPr>
        <p:grpSp>
          <p:nvGrpSpPr>
            <p:cNvPr id="45" name="그룹 44"/>
            <p:cNvGrpSpPr/>
            <p:nvPr/>
          </p:nvGrpSpPr>
          <p:grpSpPr>
            <a:xfrm>
              <a:off x="-6134735" y="2977467"/>
              <a:ext cx="7476355" cy="2755883"/>
              <a:chOff x="971600" y="2814306"/>
              <a:chExt cx="7476355" cy="2755883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600" y="2827784"/>
                <a:ext cx="2096924" cy="1745863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0108" y="2827784"/>
                <a:ext cx="2096924" cy="1745863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8616" y="2814306"/>
                <a:ext cx="2099339" cy="1772817"/>
              </a:xfrm>
              <a:prstGeom prst="rect">
                <a:avLst/>
              </a:prstGeom>
            </p:spPr>
          </p:pic>
          <p:sp>
            <p:nvSpPr>
              <p:cNvPr id="49" name="직사각형 48"/>
              <p:cNvSpPr/>
              <p:nvPr/>
            </p:nvSpPr>
            <p:spPr>
              <a:xfrm>
                <a:off x="1101381" y="4723150"/>
                <a:ext cx="1837362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맨발의청춘 B" panose="02020603020101020101" pitchFamily="18" charset="-127"/>
                    <a:ea typeface="210 맨발의청춘 B" panose="02020603020101020101" pitchFamily="18" charset="-127"/>
                    <a:cs typeface="+mn-cs"/>
                  </a:rPr>
                  <a:t>AR</a:t>
                </a:r>
                <a:r>
                  <a:rPr kumimoji="0" lang="ko-KR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맨발의청춘 B" panose="02020603020101020101" pitchFamily="18" charset="-127"/>
                    <a:ea typeface="210 맨발의청춘 B" panose="02020603020101020101" pitchFamily="18" charset="-127"/>
                    <a:cs typeface="+mn-cs"/>
                  </a:rPr>
                  <a:t>를 활용한</a:t>
                </a:r>
                <a:endPara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맨발의청춘 B" panose="02020603020101020101" pitchFamily="18" charset="-127"/>
                  <a:ea typeface="210 맨발의청춘 B" panose="02020603020101020101" pitchFamily="18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noProof="0" dirty="0" err="1" smtClean="0">
                    <a:solidFill>
                      <a:prstClr val="black"/>
                    </a:solidFill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문도리</a:t>
                </a:r>
                <a:r>
                  <a:rPr kumimoji="0" lang="ko-KR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맨발의청춘 B" panose="02020603020101020101" pitchFamily="18" charset="-127"/>
                    <a:ea typeface="210 맨발의청춘 B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맨발의청춘 B" panose="02020603020101020101" pitchFamily="18" charset="-127"/>
                    <a:ea typeface="210 맨발의청춘 B" panose="02020603020101020101" pitchFamily="18" charset="-127"/>
                    <a:cs typeface="+mn-cs"/>
                  </a:rPr>
                  <a:t>찾기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맨발의청춘 B" panose="02020603020101020101" pitchFamily="18" charset="-127"/>
                  <a:ea typeface="210 맨발의청춘 B" panose="02020603020101020101" pitchFamily="18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4124915" y="4748381"/>
                <a:ext cx="11673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맨발의청춘 B" panose="02020603020101020101" pitchFamily="18" charset="-127"/>
                    <a:ea typeface="210 맨발의청춘 B" panose="02020603020101020101" pitchFamily="18" charset="-127"/>
                    <a:cs typeface="+mn-cs"/>
                  </a:rPr>
                  <a:t>3D</a:t>
                </a:r>
                <a:r>
                  <a:rPr kumimoji="0" lang="ko-KR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맨발의청춘 B" panose="02020603020101020101" pitchFamily="18" charset="-127"/>
                    <a:ea typeface="210 맨발의청춘 B" panose="02020603020101020101" pitchFamily="18" charset="-127"/>
                    <a:cs typeface="+mn-cs"/>
                  </a:rPr>
                  <a:t>퍼즐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맨발의청춘 B" panose="02020603020101020101" pitchFamily="18" charset="-127"/>
                  <a:ea typeface="210 맨발의청춘 B" panose="02020603020101020101" pitchFamily="18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6442767" y="4739192"/>
                <a:ext cx="1911036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맨발의청춘 B" panose="02020603020101020101" pitchFamily="18" charset="-127"/>
                    <a:ea typeface="210 맨발의청춘 B" panose="02020603020101020101" pitchFamily="18" charset="-127"/>
                    <a:cs typeface="+mn-cs"/>
                  </a:rPr>
                  <a:t>IOT</a:t>
                </a:r>
                <a:r>
                  <a:rPr kumimoji="0" lang="ko-KR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맨발의청춘 B" panose="02020603020101020101" pitchFamily="18" charset="-127"/>
                    <a:ea typeface="210 맨발의청춘 B" panose="02020603020101020101" pitchFamily="18" charset="-127"/>
                    <a:cs typeface="+mn-cs"/>
                  </a:rPr>
                  <a:t>를 활용한</a:t>
                </a:r>
                <a:endPara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맨발의청춘 B" panose="02020603020101020101" pitchFamily="18" charset="-127"/>
                  <a:ea typeface="210 맨발의청춘 B" panose="02020603020101020101" pitchFamily="18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맨발의청춘 B" panose="02020603020101020101" pitchFamily="18" charset="-127"/>
                    <a:ea typeface="210 맨발의청춘 B" panose="02020603020101020101" pitchFamily="18" charset="-127"/>
                    <a:cs typeface="+mn-cs"/>
                  </a:rPr>
                  <a:t>전통놀이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맨발의청춘 B" panose="02020603020101020101" pitchFamily="18" charset="-127"/>
                  <a:ea typeface="210 맨발의청춘 B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-4694575" y="1868302"/>
              <a:ext cx="4843955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맨발의청춘 B" panose="02020603020101020101" pitchFamily="18" charset="-127"/>
                  <a:ea typeface="210 맨발의청춘 B" panose="02020603020101020101" pitchFamily="18" charset="-127"/>
                  <a:cs typeface="+mn-cs"/>
                </a:rPr>
                <a:t>랜덤 게임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맨발의청춘 B" panose="02020603020101020101" pitchFamily="18" charset="-127"/>
                  <a:ea typeface="210 맨발의청춘 B" panose="02020603020101020101" pitchFamily="18" charset="-127"/>
                  <a:cs typeface="+mn-cs"/>
                </a:rPr>
                <a:t>(AR,IOT)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957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384" y="497408"/>
            <a:ext cx="7598016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  <a:cs typeface="+mn-cs"/>
              </a:rPr>
              <a:t>주요 서비스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8A0000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  <a:cs typeface="+mn-cs"/>
              </a:rPr>
              <a:t>문화재 </a:t>
            </a:r>
            <a:r>
              <a:rPr kumimoji="0" lang="en-US" altLang="ko-KR" sz="3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8A0000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  <a:cs typeface="+mn-cs"/>
              </a:rPr>
              <a:t>BINGO!</a:t>
            </a:r>
            <a:endParaRPr kumimoji="0" lang="ko-KR" altLang="en-US" sz="3600" b="0" i="0" u="none" strike="noStrike" kern="1200" cap="none" spc="-100" normalizeH="0" baseline="0" noProof="0" dirty="0">
              <a:ln>
                <a:noFill/>
              </a:ln>
              <a:solidFill>
                <a:srgbClr val="8A0000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384" y="1772816"/>
            <a:ext cx="5509784" cy="0"/>
          </a:xfrm>
          <a:prstGeom prst="line">
            <a:avLst/>
          </a:prstGeom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2711744" y="2775076"/>
            <a:ext cx="1081256" cy="8194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  <a:cs typeface="+mn-cs"/>
              </a:rPr>
              <a:t>불국사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073920" y="2775076"/>
            <a:ext cx="1081256" cy="8194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  <a:cs typeface="+mn-cs"/>
              </a:rPr>
              <a:t>석굴암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436096" y="2775076"/>
            <a:ext cx="1081256" cy="8194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  <a:cs typeface="+mn-cs"/>
              </a:rPr>
              <a:t>석불상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  <a:cs typeface="+mn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711744" y="3793585"/>
            <a:ext cx="1081256" cy="8194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  <a:cs typeface="+mn-cs"/>
              </a:rPr>
              <a:t>천마총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  <a:cs typeface="+mn-cs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073920" y="3793585"/>
            <a:ext cx="1081256" cy="8194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  <a:cs typeface="+mn-cs"/>
              </a:rPr>
              <a:t>첨성대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  <a:cs typeface="+mn-cs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436096" y="3793585"/>
            <a:ext cx="1081256" cy="8194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  <a:cs typeface="+mn-cs"/>
              </a:rPr>
              <a:t>무첨당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  <a:cs typeface="+mn-cs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711744" y="4812094"/>
            <a:ext cx="1081256" cy="8194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  <a:cs typeface="+mn-cs"/>
              </a:rPr>
              <a:t>석빙고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  <a:cs typeface="+mn-cs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73920" y="4812094"/>
            <a:ext cx="1081256" cy="8194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  <a:cs typeface="+mn-cs"/>
              </a:rPr>
              <a:t>분황사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  <a:cs typeface="+mn-cs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436096" y="4812094"/>
            <a:ext cx="1081256" cy="8194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  <a:cs typeface="+mn-cs"/>
              </a:rPr>
              <a:t>금관총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  <a:cs typeface="+mn-cs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726784" y="1925216"/>
            <a:ext cx="55097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" descr="스탬프 바람 스마일 일러스트 아이콘 (스마일 / 미소) - 스톡일러스트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9333" y1="40171" x2="39333" y2="40171"/>
                        <a14:foregroundMark x1="60444" y1="36111" x2="60444" y2="36111"/>
                        <a14:foregroundMark x1="77333" y1="49359" x2="77333" y2="49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003" y="3674476"/>
            <a:ext cx="991893" cy="103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스탬프 바람 스마일 일러스트 아이콘 (스마일 / 미소) - 스톡일러스트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9333" y1="40171" x2="39333" y2="40171"/>
                        <a14:foregroundMark x1="60444" y1="36111" x2="60444" y2="36111"/>
                        <a14:foregroundMark x1="77333" y1="49359" x2="77333" y2="49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003" y="2669704"/>
            <a:ext cx="991893" cy="103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6086699" y="2275807"/>
            <a:ext cx="2937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dirty="0" err="1" smtClean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스템프</a:t>
            </a:r>
            <a:r>
              <a:rPr lang="ko-KR" altLang="en-US" sz="2800" dirty="0" smtClean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제공</a:t>
            </a:r>
            <a:endParaRPr lang="en-US" altLang="ko-KR" sz="2800" dirty="0">
              <a:solidFill>
                <a:prstClr val="black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24" name="Picture 2" descr="스탬프 바람 스마일 일러스트 아이콘 (스마일 / 미소) - 스톡일러스트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9333" y1="40171" x2="39333" y2="40171"/>
                        <a14:foregroundMark x1="60444" y1="36111" x2="60444" y2="36111"/>
                        <a14:foregroundMark x1="77333" y1="49359" x2="77333" y2="49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003" y="4705369"/>
            <a:ext cx="991893" cy="103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13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animBg="1"/>
      <p:bldP spid="19" grpId="1" animBg="1"/>
      <p:bldP spid="22" grpId="1" animBg="1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384" y="497408"/>
            <a:ext cx="7598016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주요 서비스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lvl="0">
              <a:defRPr/>
            </a:pPr>
            <a:r>
              <a:rPr lang="ko-KR" altLang="en-US" sz="3600" spc="-100" dirty="0" err="1">
                <a:solidFill>
                  <a:srgbClr val="8A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스탬플런</a:t>
            </a:r>
            <a:endParaRPr lang="ko-KR" altLang="en-US" sz="3600" spc="-100" dirty="0">
              <a:solidFill>
                <a:srgbClr val="8A000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384" y="1772816"/>
            <a:ext cx="55097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608" y="2204864"/>
            <a:ext cx="2808312" cy="1393304"/>
          </a:xfrm>
          <a:prstGeom prst="rect">
            <a:avLst/>
          </a:prstGeom>
          <a:noFill/>
          <a:ln w="127000"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문화재 길잡이</a:t>
            </a:r>
            <a:endParaRPr lang="ko-KR" altLang="en-US" sz="32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92192" y="2204864"/>
            <a:ext cx="2808312" cy="1393304"/>
          </a:xfrm>
          <a:prstGeom prst="rect">
            <a:avLst/>
          </a:prstGeom>
          <a:noFill/>
          <a:ln w="1270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컬처클라우드</a:t>
            </a:r>
            <a:endParaRPr lang="ko-KR" altLang="en-US" sz="32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2248" y="4125652"/>
            <a:ext cx="2427664" cy="648072"/>
          </a:xfrm>
          <a:prstGeom prst="rect">
            <a:avLst/>
          </a:prstGeom>
          <a:noFill/>
          <a:ln w="127000"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스토리 길잡이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89908" y="3897053"/>
            <a:ext cx="2376264" cy="648072"/>
          </a:xfrm>
          <a:prstGeom prst="rect">
            <a:avLst/>
          </a:prstGeom>
          <a:noFill/>
          <a:ln w="1270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핫스팟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80112" y="4881063"/>
            <a:ext cx="2376264" cy="648072"/>
          </a:xfrm>
          <a:prstGeom prst="rect">
            <a:avLst/>
          </a:prstGeom>
          <a:noFill/>
          <a:ln w="1270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사진 마당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89908" y="5865073"/>
            <a:ext cx="2376264" cy="648072"/>
          </a:xfrm>
          <a:prstGeom prst="rect">
            <a:avLst/>
          </a:prstGeom>
          <a:noFill/>
          <a:ln w="1270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포토 </a:t>
            </a:r>
            <a:r>
              <a:rPr lang="ko-KR" altLang="en-US" sz="2800" dirty="0" err="1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클라우드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30" name="꺾인 연결선 29"/>
          <p:cNvCxnSpPr>
            <a:stCxn id="3" idx="1"/>
            <a:endCxn id="46" idx="1"/>
          </p:cNvCxnSpPr>
          <p:nvPr/>
        </p:nvCxnSpPr>
        <p:spPr>
          <a:xfrm rot="10800000" flipH="1" flipV="1">
            <a:off x="1043608" y="2901516"/>
            <a:ext cx="308640" cy="2896868"/>
          </a:xfrm>
          <a:prstGeom prst="bentConnector3">
            <a:avLst>
              <a:gd name="adj1" fmla="val -74067"/>
            </a:avLst>
          </a:prstGeom>
          <a:ln w="7620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20" idx="1"/>
          </p:cNvCxnSpPr>
          <p:nvPr/>
        </p:nvCxnSpPr>
        <p:spPr>
          <a:xfrm flipH="1">
            <a:off x="848192" y="4449688"/>
            <a:ext cx="504056" cy="0"/>
          </a:xfrm>
          <a:prstGeom prst="line">
            <a:avLst/>
          </a:prstGeom>
          <a:ln w="7620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9" idx="1"/>
            <a:endCxn id="27" idx="1"/>
          </p:cNvCxnSpPr>
          <p:nvPr/>
        </p:nvCxnSpPr>
        <p:spPr>
          <a:xfrm rot="10800000" flipH="1" flipV="1">
            <a:off x="5392192" y="2901515"/>
            <a:ext cx="197716" cy="3287593"/>
          </a:xfrm>
          <a:prstGeom prst="bentConnector3">
            <a:avLst>
              <a:gd name="adj1" fmla="val -115620"/>
            </a:avLst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25" idx="1"/>
          </p:cNvCxnSpPr>
          <p:nvPr/>
        </p:nvCxnSpPr>
        <p:spPr>
          <a:xfrm flipH="1">
            <a:off x="5148064" y="4221089"/>
            <a:ext cx="441844" cy="7317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26" idx="1"/>
          </p:cNvCxnSpPr>
          <p:nvPr/>
        </p:nvCxnSpPr>
        <p:spPr>
          <a:xfrm>
            <a:off x="5202712" y="5205099"/>
            <a:ext cx="377400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352248" y="5474348"/>
            <a:ext cx="2427664" cy="648072"/>
          </a:xfrm>
          <a:prstGeom prst="rect">
            <a:avLst/>
          </a:prstGeom>
          <a:noFill/>
          <a:ln w="127000"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빙고 길잡이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14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0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4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384" y="497408"/>
            <a:ext cx="7598016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주요 서비스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>
              <a:defRPr/>
            </a:pPr>
            <a:r>
              <a:rPr lang="ko-KR" altLang="en-US" sz="3600" spc="-100" dirty="0" err="1">
                <a:solidFill>
                  <a:srgbClr val="8A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핫스팟</a:t>
            </a:r>
            <a:endParaRPr lang="ko-KR" altLang="en-US" sz="3600" spc="-100" dirty="0">
              <a:solidFill>
                <a:srgbClr val="8A000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384" y="1772816"/>
            <a:ext cx="55097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473325" y="282778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05144" y="2453701"/>
            <a:ext cx="3630528" cy="4076987"/>
            <a:chOff x="705144" y="2453701"/>
            <a:chExt cx="3630528" cy="4076987"/>
          </a:xfrm>
        </p:grpSpPr>
        <p:pic>
          <p:nvPicPr>
            <p:cNvPr id="9218" name="Picture 2" descr="AR 포인트 이미지 검색결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8" t="15745" r="3716"/>
            <a:stretch/>
          </p:blipFill>
          <p:spPr bwMode="auto">
            <a:xfrm>
              <a:off x="705144" y="2453701"/>
              <a:ext cx="3630528" cy="334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826090" y="6007468"/>
              <a:ext cx="17892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AR </a:t>
              </a:r>
              <a:r>
                <a:rPr lang="ko-KR" altLang="en-US" sz="2800" dirty="0" smtClean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포인터</a:t>
              </a:r>
              <a:endPara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932040" y="2438891"/>
            <a:ext cx="3643703" cy="4074473"/>
            <a:chOff x="4932040" y="2438891"/>
            <a:chExt cx="3643703" cy="4074473"/>
          </a:xfrm>
        </p:grpSpPr>
        <p:sp>
          <p:nvSpPr>
            <p:cNvPr id="11" name="직사각형 10"/>
            <p:cNvSpPr/>
            <p:nvPr/>
          </p:nvSpPr>
          <p:spPr>
            <a:xfrm>
              <a:off x="5593958" y="5990144"/>
              <a:ext cx="231986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촬영 자세 참고</a:t>
              </a:r>
              <a:endPara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/>
            <a:srcRect l="34419"/>
            <a:stretch/>
          </p:blipFill>
          <p:spPr>
            <a:xfrm>
              <a:off x="4932040" y="2438891"/>
              <a:ext cx="3643703" cy="3344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57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8335" y="1469254"/>
            <a:ext cx="5736252" cy="89255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8A0000"/>
                </a:solidFill>
                <a:latin typeface="EBS훈민정음 R" panose="02020503020101020101" pitchFamily="18" charset="-127"/>
                <a:ea typeface="EBS훈민정음 R" panose="02020503020101020101" pitchFamily="18" charset="-127"/>
              </a:rPr>
              <a:t>첫째</a:t>
            </a:r>
            <a:r>
              <a:rPr lang="en-US" altLang="ko-KR" sz="2400" dirty="0" smtClean="0">
                <a:latin typeface="EBS훈민정음 R" panose="02020503020101020101" pitchFamily="18" charset="-127"/>
                <a:ea typeface="EBS훈민정음 R" panose="02020503020101020101" pitchFamily="18" charset="-127"/>
              </a:rPr>
              <a:t>/</a:t>
            </a:r>
            <a:endParaRPr lang="en-US" altLang="ko-KR" sz="2400" dirty="0">
              <a:latin typeface="EBS훈민정음 R" panose="02020503020101020101" pitchFamily="18" charset="-127"/>
              <a:ea typeface="EBS훈민정음 R" panose="02020503020101020101" pitchFamily="18" charset="-127"/>
            </a:endParaRPr>
          </a:p>
          <a:p>
            <a:r>
              <a:rPr lang="ko-KR" altLang="en-US" sz="2800" b="1" dirty="0" smtClean="0">
                <a:latin typeface="EBS훈민정음 R" panose="02020503020101020101" pitchFamily="18" charset="-127"/>
                <a:ea typeface="EBS훈민정음 R" panose="02020503020101020101" pitchFamily="18" charset="-127"/>
              </a:rPr>
              <a:t>현황 분석</a:t>
            </a:r>
            <a:endParaRPr lang="en-US" altLang="ko-KR" sz="2800" b="1" dirty="0" smtClean="0">
              <a:latin typeface="EBS훈민정음 R" panose="02020503020101020101" pitchFamily="18" charset="-127"/>
              <a:ea typeface="EBS훈민정음 R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36847" y="2784299"/>
            <a:ext cx="6016153" cy="89255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8A0000"/>
                </a:solidFill>
                <a:latin typeface="EBS훈민정음 R" panose="02020503020101020101" pitchFamily="18" charset="-127"/>
                <a:ea typeface="EBS훈민정음 R" panose="02020503020101020101" pitchFamily="18" charset="-127"/>
              </a:rPr>
              <a:t>둘째</a:t>
            </a:r>
            <a:r>
              <a:rPr lang="en-US" altLang="ko-KR" sz="2400" dirty="0" smtClean="0">
                <a:latin typeface="EBS훈민정음 R" panose="02020503020101020101" pitchFamily="18" charset="-127"/>
                <a:ea typeface="EBS훈민정음 R" panose="02020503020101020101" pitchFamily="18" charset="-127"/>
              </a:rPr>
              <a:t>/</a:t>
            </a:r>
            <a:endParaRPr lang="en-US" altLang="ko-KR" sz="2400" dirty="0">
              <a:latin typeface="EBS훈민정음 R" panose="02020503020101020101" pitchFamily="18" charset="-127"/>
              <a:ea typeface="EBS훈민정음 R" panose="02020503020101020101" pitchFamily="18" charset="-127"/>
            </a:endParaRPr>
          </a:p>
          <a:p>
            <a:r>
              <a:rPr lang="ko-KR" altLang="en-US" sz="2800" b="1" dirty="0" smtClean="0">
                <a:latin typeface="EBS훈민정음 R" panose="02020503020101020101" pitchFamily="18" charset="-127"/>
                <a:ea typeface="EBS훈민정음 R" panose="02020503020101020101" pitchFamily="18" charset="-127"/>
              </a:rPr>
              <a:t>서비스 필요성</a:t>
            </a:r>
            <a:r>
              <a:rPr lang="ko-KR" altLang="en-US" dirty="0" smtClean="0">
                <a:latin typeface="EBS훈민정음 R" panose="02020503020101020101" pitchFamily="18" charset="-127"/>
                <a:ea typeface="EBS훈민정음 R" panose="02020503020101020101" pitchFamily="18" charset="-127"/>
              </a:rPr>
              <a:t> </a:t>
            </a:r>
            <a:endParaRPr lang="en-US" altLang="ko-KR" dirty="0" smtClean="0">
              <a:latin typeface="EBS훈민정음 R" panose="02020503020101020101" pitchFamily="18" charset="-127"/>
              <a:ea typeface="EBS훈민정음 R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48334" y="5416768"/>
            <a:ext cx="5452283" cy="89255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2400" dirty="0">
                <a:solidFill>
                  <a:srgbClr val="8A0000"/>
                </a:solidFill>
                <a:latin typeface="EBS훈민정음 R" panose="02020503020101020101" pitchFamily="18" charset="-127"/>
                <a:ea typeface="EBS훈민정음 R" panose="02020503020101020101" pitchFamily="18" charset="-127"/>
              </a:rPr>
              <a:t>넷</a:t>
            </a:r>
            <a:r>
              <a:rPr lang="ko-KR" altLang="en-US" sz="2400" dirty="0" smtClean="0">
                <a:solidFill>
                  <a:srgbClr val="8A0000"/>
                </a:solidFill>
                <a:latin typeface="EBS훈민정음 R" panose="02020503020101020101" pitchFamily="18" charset="-127"/>
                <a:ea typeface="EBS훈민정음 R" panose="02020503020101020101" pitchFamily="18" charset="-127"/>
              </a:rPr>
              <a:t>째</a:t>
            </a:r>
            <a:r>
              <a:rPr lang="en-US" altLang="ko-KR" sz="2400" dirty="0" smtClean="0">
                <a:latin typeface="EBS훈민정음 R" panose="02020503020101020101" pitchFamily="18" charset="-127"/>
                <a:ea typeface="EBS훈민정음 R" panose="02020503020101020101" pitchFamily="18" charset="-127"/>
              </a:rPr>
              <a:t>/</a:t>
            </a:r>
          </a:p>
          <a:p>
            <a:r>
              <a:rPr lang="ko-KR" altLang="en-US" sz="2800" b="1" dirty="0" smtClean="0">
                <a:latin typeface="EBS훈민정음 R" panose="02020503020101020101" pitchFamily="18" charset="-127"/>
                <a:ea typeface="EBS훈민정음 R" panose="02020503020101020101" pitchFamily="18" charset="-127"/>
              </a:rPr>
              <a:t>주요 서비스</a:t>
            </a:r>
            <a:endParaRPr lang="en-US" altLang="ko-KR" dirty="0" smtClean="0">
              <a:latin typeface="EBS훈민정음 R" panose="02020503020101020101" pitchFamily="18" charset="-127"/>
              <a:ea typeface="EBS훈민정음 R" panose="020205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616" y="692696"/>
            <a:ext cx="1950025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4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순</a:t>
            </a:r>
            <a:r>
              <a:rPr lang="ko-KR" altLang="en-US" sz="4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48334" y="4099344"/>
            <a:ext cx="5452283" cy="89255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8A0000"/>
                </a:solidFill>
                <a:latin typeface="EBS훈민정음 R" panose="02020503020101020101" pitchFamily="18" charset="-127"/>
                <a:ea typeface="EBS훈민정음 R" panose="02020503020101020101" pitchFamily="18" charset="-127"/>
              </a:rPr>
              <a:t>셋째</a:t>
            </a:r>
            <a:r>
              <a:rPr lang="en-US" altLang="ko-KR" sz="2400" dirty="0" smtClean="0">
                <a:latin typeface="EBS훈민정음 R" panose="02020503020101020101" pitchFamily="18" charset="-127"/>
                <a:ea typeface="EBS훈민정음 R" panose="02020503020101020101" pitchFamily="18" charset="-127"/>
              </a:rPr>
              <a:t>/</a:t>
            </a:r>
          </a:p>
          <a:p>
            <a:r>
              <a:rPr lang="ko-KR" altLang="en-US" sz="2800" b="1" dirty="0" smtClean="0">
                <a:latin typeface="EBS훈민정음 R" panose="02020503020101020101" pitchFamily="18" charset="-127"/>
                <a:ea typeface="EBS훈민정음 R" panose="02020503020101020101" pitchFamily="18" charset="-127"/>
              </a:rPr>
              <a:t>유사 서비스</a:t>
            </a:r>
            <a:endParaRPr lang="en-US" altLang="ko-KR" dirty="0" smtClean="0">
              <a:latin typeface="EBS훈민정음 R" panose="02020503020101020101" pitchFamily="18" charset="-127"/>
              <a:ea typeface="EBS훈민정음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1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384" y="497408"/>
            <a:ext cx="7598016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주요 서비스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100" noProof="0" dirty="0" err="1" smtClean="0">
                <a:solidFill>
                  <a:srgbClr val="8A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스탬플런</a:t>
            </a:r>
            <a:endParaRPr kumimoji="0" lang="ko-KR" altLang="en-US" sz="3600" b="0" i="0" u="none" strike="noStrike" kern="1200" cap="none" spc="-100" normalizeH="0" baseline="0" noProof="0" dirty="0">
              <a:ln>
                <a:noFill/>
              </a:ln>
              <a:solidFill>
                <a:srgbClr val="8A0000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384" y="1772816"/>
            <a:ext cx="55097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608" y="2204864"/>
            <a:ext cx="2808312" cy="1393304"/>
          </a:xfrm>
          <a:prstGeom prst="rect">
            <a:avLst/>
          </a:prstGeom>
          <a:noFill/>
          <a:ln w="127000"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문화재 길잡이</a:t>
            </a:r>
            <a:endParaRPr lang="ko-KR" altLang="en-US" sz="32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92192" y="2204864"/>
            <a:ext cx="2808312" cy="1393304"/>
          </a:xfrm>
          <a:prstGeom prst="rect">
            <a:avLst/>
          </a:prstGeom>
          <a:noFill/>
          <a:ln w="1270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컬처클라우드</a:t>
            </a:r>
            <a:endParaRPr lang="ko-KR" altLang="en-US" sz="32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2248" y="4125652"/>
            <a:ext cx="2499672" cy="648072"/>
          </a:xfrm>
          <a:prstGeom prst="rect">
            <a:avLst/>
          </a:prstGeom>
          <a:noFill/>
          <a:ln w="127000"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스토리 길잡이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89908" y="3897053"/>
            <a:ext cx="2376264" cy="648072"/>
          </a:xfrm>
          <a:prstGeom prst="rect">
            <a:avLst/>
          </a:prstGeom>
          <a:noFill/>
          <a:ln w="1270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핫스팟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80112" y="4881063"/>
            <a:ext cx="2376264" cy="648072"/>
          </a:xfrm>
          <a:prstGeom prst="rect">
            <a:avLst/>
          </a:prstGeom>
          <a:noFill/>
          <a:ln w="1270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사진 마당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89908" y="5865073"/>
            <a:ext cx="2376264" cy="648072"/>
          </a:xfrm>
          <a:prstGeom prst="rect">
            <a:avLst/>
          </a:prstGeom>
          <a:noFill/>
          <a:ln w="1270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포토 </a:t>
            </a:r>
            <a:r>
              <a:rPr lang="ko-KR" altLang="en-US" sz="2800" dirty="0" err="1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클라우드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30" name="꺾인 연결선 29"/>
          <p:cNvCxnSpPr>
            <a:stCxn id="3" idx="1"/>
            <a:endCxn id="46" idx="1"/>
          </p:cNvCxnSpPr>
          <p:nvPr/>
        </p:nvCxnSpPr>
        <p:spPr>
          <a:xfrm rot="10800000" flipH="1" flipV="1">
            <a:off x="1043608" y="2901516"/>
            <a:ext cx="308640" cy="2896868"/>
          </a:xfrm>
          <a:prstGeom prst="bentConnector3">
            <a:avLst>
              <a:gd name="adj1" fmla="val -74067"/>
            </a:avLst>
          </a:prstGeom>
          <a:ln w="7620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20" idx="1"/>
          </p:cNvCxnSpPr>
          <p:nvPr/>
        </p:nvCxnSpPr>
        <p:spPr>
          <a:xfrm flipH="1">
            <a:off x="848192" y="4449688"/>
            <a:ext cx="504056" cy="0"/>
          </a:xfrm>
          <a:prstGeom prst="line">
            <a:avLst/>
          </a:prstGeom>
          <a:ln w="7620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9" idx="1"/>
            <a:endCxn id="27" idx="1"/>
          </p:cNvCxnSpPr>
          <p:nvPr/>
        </p:nvCxnSpPr>
        <p:spPr>
          <a:xfrm rot="10800000" flipH="1" flipV="1">
            <a:off x="5392192" y="2901515"/>
            <a:ext cx="197716" cy="3287593"/>
          </a:xfrm>
          <a:prstGeom prst="bentConnector3">
            <a:avLst>
              <a:gd name="adj1" fmla="val -115620"/>
            </a:avLst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25" idx="1"/>
          </p:cNvCxnSpPr>
          <p:nvPr/>
        </p:nvCxnSpPr>
        <p:spPr>
          <a:xfrm flipH="1">
            <a:off x="5148064" y="4221089"/>
            <a:ext cx="441844" cy="7317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26" idx="1"/>
          </p:cNvCxnSpPr>
          <p:nvPr/>
        </p:nvCxnSpPr>
        <p:spPr>
          <a:xfrm>
            <a:off x="5202712" y="5205099"/>
            <a:ext cx="377400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352248" y="5474348"/>
            <a:ext cx="2499672" cy="648072"/>
          </a:xfrm>
          <a:prstGeom prst="rect">
            <a:avLst/>
          </a:prstGeom>
          <a:noFill/>
          <a:ln w="127000"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빙고 길잡이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17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0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384" y="497408"/>
            <a:ext cx="7598016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주요 서비스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lvl="0">
              <a:defRPr/>
            </a:pPr>
            <a:r>
              <a:rPr lang="ko-KR" altLang="en-US" sz="3600" spc="-100" dirty="0" smtClean="0">
                <a:solidFill>
                  <a:srgbClr val="8A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사진 마당</a:t>
            </a:r>
            <a:endParaRPr kumimoji="0" lang="ko-KR" altLang="en-US" sz="3600" b="0" i="0" u="none" strike="noStrike" kern="1200" cap="none" spc="-100" normalizeH="0" baseline="0" noProof="0" dirty="0">
              <a:ln>
                <a:noFill/>
              </a:ln>
              <a:solidFill>
                <a:srgbClr val="8A0000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384" y="1772816"/>
            <a:ext cx="55097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473325" y="287171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11266" name="Picture 2" descr="여행 일러스트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71718"/>
            <a:ext cx="4502274" cy="253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베스트 일러스트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08" y="2935224"/>
            <a:ext cx="3251582" cy="254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17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384" y="497408"/>
            <a:ext cx="7598016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주요 서비스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lvl="0">
              <a:defRPr/>
            </a:pPr>
            <a:r>
              <a:rPr lang="ko-KR" altLang="en-US" sz="3600" spc="-100" dirty="0" err="1">
                <a:solidFill>
                  <a:srgbClr val="8A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스탬플런</a:t>
            </a:r>
            <a:endParaRPr lang="ko-KR" altLang="en-US" sz="3600" spc="-100" dirty="0">
              <a:solidFill>
                <a:srgbClr val="8A000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384" y="1772816"/>
            <a:ext cx="55097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608" y="2204864"/>
            <a:ext cx="2808312" cy="1393304"/>
          </a:xfrm>
          <a:prstGeom prst="rect">
            <a:avLst/>
          </a:prstGeom>
          <a:noFill/>
          <a:ln w="127000"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문화재 길잡이</a:t>
            </a:r>
            <a:endParaRPr lang="ko-KR" altLang="en-US" sz="32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92192" y="2204864"/>
            <a:ext cx="2808312" cy="1393304"/>
          </a:xfrm>
          <a:prstGeom prst="rect">
            <a:avLst/>
          </a:prstGeom>
          <a:noFill/>
          <a:ln w="1270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컬처클라우드</a:t>
            </a:r>
            <a:endParaRPr lang="ko-KR" altLang="en-US" sz="32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2248" y="4125652"/>
            <a:ext cx="2355656" cy="648072"/>
          </a:xfrm>
          <a:prstGeom prst="rect">
            <a:avLst/>
          </a:prstGeom>
          <a:noFill/>
          <a:ln w="127000"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스토리 길잡이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89908" y="3897053"/>
            <a:ext cx="2376264" cy="648072"/>
          </a:xfrm>
          <a:prstGeom prst="rect">
            <a:avLst/>
          </a:prstGeom>
          <a:noFill/>
          <a:ln w="1270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핫스팟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80112" y="4881063"/>
            <a:ext cx="2376264" cy="648072"/>
          </a:xfrm>
          <a:prstGeom prst="rect">
            <a:avLst/>
          </a:prstGeom>
          <a:noFill/>
          <a:ln w="1270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사진 마당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89908" y="5865073"/>
            <a:ext cx="2376264" cy="648072"/>
          </a:xfrm>
          <a:prstGeom prst="rect">
            <a:avLst/>
          </a:prstGeom>
          <a:noFill/>
          <a:ln w="1270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포토 </a:t>
            </a:r>
            <a:r>
              <a:rPr lang="ko-KR" altLang="en-US" sz="2800" dirty="0" err="1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클라우드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30" name="꺾인 연결선 29"/>
          <p:cNvCxnSpPr>
            <a:stCxn id="3" idx="1"/>
            <a:endCxn id="46" idx="1"/>
          </p:cNvCxnSpPr>
          <p:nvPr/>
        </p:nvCxnSpPr>
        <p:spPr>
          <a:xfrm rot="10800000" flipH="1" flipV="1">
            <a:off x="1043608" y="2901516"/>
            <a:ext cx="308640" cy="2896868"/>
          </a:xfrm>
          <a:prstGeom prst="bentConnector3">
            <a:avLst>
              <a:gd name="adj1" fmla="val -74067"/>
            </a:avLst>
          </a:prstGeom>
          <a:ln w="7620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20" idx="1"/>
          </p:cNvCxnSpPr>
          <p:nvPr/>
        </p:nvCxnSpPr>
        <p:spPr>
          <a:xfrm flipH="1">
            <a:off x="848192" y="4449688"/>
            <a:ext cx="504056" cy="0"/>
          </a:xfrm>
          <a:prstGeom prst="line">
            <a:avLst/>
          </a:prstGeom>
          <a:ln w="7620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9" idx="1"/>
            <a:endCxn id="27" idx="1"/>
          </p:cNvCxnSpPr>
          <p:nvPr/>
        </p:nvCxnSpPr>
        <p:spPr>
          <a:xfrm rot="10800000" flipH="1" flipV="1">
            <a:off x="5392192" y="2901515"/>
            <a:ext cx="197716" cy="3287593"/>
          </a:xfrm>
          <a:prstGeom prst="bentConnector3">
            <a:avLst>
              <a:gd name="adj1" fmla="val -115620"/>
            </a:avLst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25" idx="1"/>
          </p:cNvCxnSpPr>
          <p:nvPr/>
        </p:nvCxnSpPr>
        <p:spPr>
          <a:xfrm flipH="1">
            <a:off x="5148064" y="4221089"/>
            <a:ext cx="441844" cy="7317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26" idx="1"/>
          </p:cNvCxnSpPr>
          <p:nvPr/>
        </p:nvCxnSpPr>
        <p:spPr>
          <a:xfrm>
            <a:off x="5202712" y="5205099"/>
            <a:ext cx="377400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352248" y="5474348"/>
            <a:ext cx="2355656" cy="648072"/>
          </a:xfrm>
          <a:prstGeom prst="rect">
            <a:avLst/>
          </a:prstGeom>
          <a:noFill/>
          <a:ln w="127000"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빙고 길잡이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11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0" grpId="0" animBg="1"/>
      <p:bldP spid="25" grpId="0" animBg="1"/>
      <p:bldP spid="26" grpId="0" animBg="1"/>
      <p:bldP spid="27" grpId="0" animBg="1"/>
      <p:bldP spid="27" grpId="1" animBg="1"/>
      <p:bldP spid="4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384" y="497408"/>
            <a:ext cx="7598016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주요 서비스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00" normalizeH="0" baseline="0" noProof="0" dirty="0">
                <a:ln>
                  <a:noFill/>
                </a:ln>
                <a:solidFill>
                  <a:srgbClr val="8A0000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포토 </a:t>
            </a:r>
            <a:r>
              <a:rPr kumimoji="0" lang="ko-KR" altLang="en-US" sz="3600" b="0" i="0" u="none" strike="noStrike" kern="1200" cap="none" spc="-100" normalizeH="0" baseline="0" noProof="0" dirty="0" err="1">
                <a:ln>
                  <a:noFill/>
                </a:ln>
                <a:solidFill>
                  <a:srgbClr val="8A0000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클라우드</a:t>
            </a:r>
            <a:endParaRPr kumimoji="0" lang="ko-KR" altLang="en-US" sz="3600" b="0" i="0" u="none" strike="noStrike" kern="1200" cap="none" spc="-100" normalizeH="0" baseline="0" noProof="0" dirty="0">
              <a:ln>
                <a:noFill/>
              </a:ln>
              <a:solidFill>
                <a:srgbClr val="8A0000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384" y="1772816"/>
            <a:ext cx="55097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473325" y="282778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179"/>
          <a:stretch/>
        </p:blipFill>
        <p:spPr>
          <a:xfrm>
            <a:off x="5128850" y="2135394"/>
            <a:ext cx="2401997" cy="27618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424" y="4087324"/>
            <a:ext cx="2073435" cy="250068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964E1A4-071B-4C7C-BA32-5B492CF90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093" y="2309807"/>
            <a:ext cx="1335237" cy="133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6A118AD-0DF0-4A22-94EB-78032C153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" t="8791" r="75884" b="73539"/>
          <a:stretch/>
        </p:blipFill>
        <p:spPr bwMode="auto">
          <a:xfrm>
            <a:off x="2582646" y="4844764"/>
            <a:ext cx="1080120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67785EE-257F-466A-8D8D-34B57CC13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9" t="9292" r="53544" b="74379"/>
          <a:stretch/>
        </p:blipFill>
        <p:spPr bwMode="auto">
          <a:xfrm>
            <a:off x="1531900" y="4885663"/>
            <a:ext cx="1008112" cy="99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5D855A-FCEF-4E05-9104-FC2693B86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39584" y="3586377"/>
            <a:ext cx="1455092" cy="116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A376223-2D69-4B9E-997F-987530CF5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09" y="1702210"/>
            <a:ext cx="2348879" cy="234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2964E1A4-071B-4C7C-BA32-5B492CF90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093" y="2309808"/>
            <a:ext cx="1335237" cy="133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ED5D855A-FCEF-4E05-9104-FC2693B86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39584" y="3586378"/>
            <a:ext cx="1455092" cy="116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376223-2D69-4B9E-997F-987530CF5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09" y="1702211"/>
            <a:ext cx="2348879" cy="234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89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2370" y="980728"/>
            <a:ext cx="738664" cy="43924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50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경청해주셔서</a:t>
            </a:r>
            <a:endParaRPr kumimoji="0" lang="en-US" altLang="ko-KR" sz="3600" b="0" i="0" u="none" strike="noStrike" kern="1200" cap="none" spc="-500" normalizeH="0" baseline="0" noProof="0" dirty="0" smtClean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958297"/>
            <a:ext cx="1200329" cy="40036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-5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감사합니다</a:t>
            </a:r>
            <a:endParaRPr kumimoji="0" lang="ko-KR" altLang="en-US" sz="6600" b="0" i="0" u="none" strike="noStrike" kern="1200" cap="none" spc="-5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" name="AutoShape 2" descr="경북궁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870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" y="-2614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384" y="497408"/>
            <a:ext cx="6480720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28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현황분석</a:t>
            </a:r>
            <a:endParaRPr lang="en-US" altLang="ko-KR" sz="2800" dirty="0" smtClean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en-US" altLang="ko-KR" sz="3600" spc="-1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1) </a:t>
            </a:r>
            <a:r>
              <a:rPr lang="ko-KR" altLang="en-US" sz="3600" spc="-1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문화재 </a:t>
            </a:r>
            <a:r>
              <a:rPr lang="ko-KR" altLang="en-US" sz="3600" spc="-1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해설사</a:t>
            </a:r>
            <a:r>
              <a:rPr lang="ko-KR" altLang="en-US" sz="3600" spc="-1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ko-KR" altLang="en-US" sz="3600" spc="-100" dirty="0">
                <a:solidFill>
                  <a:srgbClr val="8A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인력 </a:t>
            </a:r>
            <a:r>
              <a:rPr lang="ko-KR" altLang="en-US" sz="3600" spc="-100" dirty="0" smtClean="0">
                <a:solidFill>
                  <a:srgbClr val="8A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부족</a:t>
            </a:r>
            <a:endParaRPr lang="ko-KR" altLang="en-US" sz="3600" spc="-100" dirty="0">
              <a:solidFill>
                <a:srgbClr val="8A000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384" y="1700808"/>
            <a:ext cx="55097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"/>
            <a:ext cx="15029126" cy="127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259632" y="1988840"/>
            <a:ext cx="7001695" cy="4504805"/>
            <a:chOff x="1259632" y="1988840"/>
            <a:chExt cx="7001695" cy="450480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654DB0F-2C3B-4807-B2B5-E86E9FD49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9632" y="1988840"/>
              <a:ext cx="7001695" cy="4504805"/>
            </a:xfrm>
            <a:prstGeom prst="rect">
              <a:avLst/>
            </a:prstGeom>
          </p:spPr>
        </p:pic>
        <p:sp>
          <p:nvSpPr>
            <p:cNvPr id="6" name="액자 5"/>
            <p:cNvSpPr/>
            <p:nvPr/>
          </p:nvSpPr>
          <p:spPr>
            <a:xfrm>
              <a:off x="3923928" y="1988840"/>
              <a:ext cx="3816424" cy="504056"/>
            </a:xfrm>
            <a:prstGeom prst="fram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-7309320" y="1844824"/>
            <a:ext cx="7001695" cy="4625821"/>
            <a:chOff x="-7309320" y="1844824"/>
            <a:chExt cx="7001695" cy="4625821"/>
          </a:xfrm>
        </p:grpSpPr>
        <p:pic>
          <p:nvPicPr>
            <p:cNvPr id="31" name="_x143209176" descr="EMB0000594c4ee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309320" y="1985453"/>
              <a:ext cx="7001695" cy="4485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액자 35"/>
            <p:cNvSpPr/>
            <p:nvPr/>
          </p:nvSpPr>
          <p:spPr>
            <a:xfrm>
              <a:off x="-5175882" y="1844824"/>
              <a:ext cx="3456384" cy="504056"/>
            </a:xfrm>
            <a:prstGeom prst="fram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7309321" y="1844824"/>
            <a:ext cx="7001695" cy="4625821"/>
            <a:chOff x="-7309320" y="1844824"/>
            <a:chExt cx="7001695" cy="4625821"/>
          </a:xfrm>
        </p:grpSpPr>
        <p:pic>
          <p:nvPicPr>
            <p:cNvPr id="39" name="_x143209176" descr="EMB0000594c4ee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309320" y="1985453"/>
              <a:ext cx="7001695" cy="4485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액자 39"/>
            <p:cNvSpPr/>
            <p:nvPr/>
          </p:nvSpPr>
          <p:spPr>
            <a:xfrm>
              <a:off x="-5175882" y="1844824"/>
              <a:ext cx="3456384" cy="504056"/>
            </a:xfrm>
            <a:prstGeom prst="fram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F0A01C61-9663-43C2-B59E-FDAE638E0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608" y="1857253"/>
            <a:ext cx="7704856" cy="4727671"/>
          </a:xfrm>
          <a:prstGeom prst="rect">
            <a:avLst/>
          </a:prstGeom>
        </p:spPr>
      </p:pic>
      <p:sp>
        <p:nvSpPr>
          <p:cNvPr id="41" name="액자 40"/>
          <p:cNvSpPr/>
          <p:nvPr/>
        </p:nvSpPr>
        <p:spPr>
          <a:xfrm>
            <a:off x="2176771" y="3258797"/>
            <a:ext cx="3275945" cy="442386"/>
          </a:xfrm>
          <a:prstGeom prst="frame">
            <a:avLst/>
          </a:prstGeom>
          <a:solidFill>
            <a:srgbClr val="8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25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96296E-6 L 0.90086 -0.00278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35" y="-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 L 0.93698 0.01204 " pathEditMode="relative" rAng="0" ptsTypes="AA">
                                      <p:cBhvr>
                                        <p:cTn id="12" dur="1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396" y="46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 L 0.93698 0.01204 " pathEditMode="relative" rAng="0" ptsTypes="AA">
                                      <p:cBhvr>
                                        <p:cTn id="14" dur="1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40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384" y="497408"/>
            <a:ext cx="6480720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현황분석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spc="-100" noProof="0" dirty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r>
              <a:rPr kumimoji="0" lang="en-US" altLang="ko-KR" sz="36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) </a:t>
            </a:r>
            <a:r>
              <a:rPr kumimoji="0" lang="ko-KR" altLang="en-US" sz="3600" b="0" i="0" u="none" strike="noStrike" kern="1200" cap="none" spc="-100" normalizeH="0" baseline="0" noProof="0" dirty="0">
                <a:ln>
                  <a:noFill/>
                </a:ln>
                <a:solidFill>
                  <a:srgbClr val="8A0000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역사적 왜곡</a:t>
            </a:r>
            <a:r>
              <a:rPr kumimoji="0" lang="ko-KR" altLang="en-US" sz="3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이 자주 발생</a:t>
            </a:r>
            <a:endParaRPr kumimoji="0" lang="ko-KR" altLang="en-US" sz="3600" b="0" i="0" u="none" strike="noStrike" kern="1200" cap="none" spc="-100" normalizeH="0" baseline="0" noProof="0" dirty="0">
              <a:ln>
                <a:noFill/>
              </a:ln>
              <a:solidFill>
                <a:srgbClr val="8A0000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384" y="1772816"/>
            <a:ext cx="55097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67544" y="27018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13423296" descr="EMB0000226c4df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"/>
          <a:stretch>
            <a:fillRect/>
          </a:stretch>
        </p:blipFill>
        <p:spPr bwMode="auto">
          <a:xfrm>
            <a:off x="683568" y="2492896"/>
            <a:ext cx="8103911" cy="339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5148064" y="4581128"/>
            <a:ext cx="3456384" cy="0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55576" y="4797152"/>
            <a:ext cx="2160240" cy="0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806632" y="5301208"/>
            <a:ext cx="1837376" cy="0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812360" y="5301208"/>
            <a:ext cx="918688" cy="0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83568" y="5589240"/>
            <a:ext cx="1584176" cy="0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768924" y="5589240"/>
            <a:ext cx="2827412" cy="0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31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384" y="497408"/>
            <a:ext cx="6480720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현황분석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lvl="0">
              <a:defRPr/>
            </a:pPr>
            <a:r>
              <a:rPr lang="en-US" altLang="ko-KR" sz="3600" spc="-100" dirty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</a:t>
            </a:r>
            <a:r>
              <a:rPr kumimoji="0" lang="en-US" altLang="ko-KR" sz="36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) </a:t>
            </a:r>
            <a:r>
              <a:rPr lang="ko-KR" altLang="en-US" sz="3600" spc="-100" dirty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문화재</a:t>
            </a:r>
            <a:r>
              <a:rPr lang="ko-KR" altLang="en-US" sz="3600" spc="-100" dirty="0">
                <a:solidFill>
                  <a:srgbClr val="8A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안내판</a:t>
            </a:r>
            <a:r>
              <a:rPr lang="ko-KR" altLang="en-US" sz="3600" spc="-1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의</a:t>
            </a:r>
            <a:r>
              <a:rPr lang="ko-KR" altLang="en-US" sz="3600" spc="-100" dirty="0">
                <a:solidFill>
                  <a:srgbClr val="8A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미흡</a:t>
            </a:r>
            <a:endParaRPr kumimoji="0" lang="ko-KR" altLang="en-US" sz="3600" b="0" i="0" u="none" strike="noStrike" kern="1200" cap="none" spc="-100" normalizeH="0" baseline="0" noProof="0" dirty="0">
              <a:ln>
                <a:noFill/>
              </a:ln>
              <a:solidFill>
                <a:srgbClr val="8A0000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384" y="1772816"/>
            <a:ext cx="55097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683568" y="2192143"/>
            <a:ext cx="82089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관광지에서 문화재를 관람 시 가장 불편한 점은 어느 것입니까</a:t>
            </a:r>
            <a:r>
              <a:rPr lang="en-US" altLang="ko-KR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?</a:t>
            </a:r>
          </a:p>
          <a:p>
            <a:pPr lvl="0">
              <a:defRPr/>
            </a:pPr>
            <a:r>
              <a:rPr lang="ko-KR" altLang="en-US" sz="1600" dirty="0" err="1" smtClean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카카오톡</a:t>
            </a:r>
            <a:r>
              <a:rPr lang="ko-KR" altLang="en-US" sz="1600" dirty="0" smtClean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ko-KR" altLang="en-US" sz="1600" dirty="0" err="1" smtClean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오픈채팅방</a:t>
            </a:r>
            <a:r>
              <a:rPr lang="en-US" altLang="ko-KR" sz="1600" dirty="0" smtClean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87</a:t>
            </a:r>
            <a:r>
              <a:rPr lang="ko-KR" altLang="en-US" sz="1600" dirty="0" smtClean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명 대상</a:t>
            </a:r>
            <a:endParaRPr lang="en-US" altLang="ko-KR" sz="1600" dirty="0">
              <a:solidFill>
                <a:prstClr val="black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123728" y="3356992"/>
            <a:ext cx="5190667" cy="2406006"/>
            <a:chOff x="2034522" y="3356992"/>
            <a:chExt cx="5190667" cy="2406006"/>
          </a:xfrm>
        </p:grpSpPr>
        <p:sp>
          <p:nvSpPr>
            <p:cNvPr id="6" name="직사각형 5"/>
            <p:cNvSpPr/>
            <p:nvPr/>
          </p:nvSpPr>
          <p:spPr>
            <a:xfrm>
              <a:off x="2079400" y="3725236"/>
              <a:ext cx="720080" cy="120397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174296" y="4053593"/>
              <a:ext cx="720080" cy="87561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269192" y="4600854"/>
              <a:ext cx="720080" cy="3283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364088" y="4710306"/>
              <a:ext cx="720080" cy="21890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460231" y="4819758"/>
              <a:ext cx="720080" cy="10945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34522" y="5115933"/>
              <a:ext cx="8098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문화재</a:t>
              </a:r>
              <a:endParaRPr lang="en-US" altLang="ko-KR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안내판</a:t>
              </a:r>
              <a:endPara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29418" y="5115933"/>
              <a:ext cx="8098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해설</a:t>
              </a:r>
              <a:endParaRPr lang="en-US" altLang="ko-KR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가이드</a:t>
              </a:r>
              <a:endPara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297874" y="5115933"/>
              <a:ext cx="66396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교통 </a:t>
              </a:r>
              <a:endParaRPr lang="en-US" altLang="ko-KR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  <a:p>
              <a:r>
                <a:rPr lang="ko-KR" altLang="en-US" dirty="0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시설</a:t>
              </a:r>
              <a:endPara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423404" y="5116667"/>
              <a:ext cx="6014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휴게</a:t>
              </a:r>
              <a:endParaRPr lang="en-US" altLang="ko-KR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  <a:p>
              <a:r>
                <a:rPr lang="ko-KR" altLang="en-US" dirty="0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시설</a:t>
              </a:r>
              <a:endPara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415352" y="5115933"/>
              <a:ext cx="8098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직원</a:t>
              </a:r>
              <a:endParaRPr lang="en-US" altLang="ko-KR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서비스</a:t>
              </a:r>
              <a:endPara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79400" y="3356992"/>
              <a:ext cx="7008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44%</a:t>
              </a:r>
              <a:endPara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187131" y="3682204"/>
              <a:ext cx="7072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32%</a:t>
              </a:r>
              <a:endPara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295647" y="4231522"/>
              <a:ext cx="6671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12%</a:t>
              </a:r>
              <a:endPara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427737" y="4340974"/>
              <a:ext cx="5629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8%</a:t>
              </a:r>
              <a:endPara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541988" y="4455314"/>
              <a:ext cx="5565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4%</a:t>
              </a:r>
              <a:endPara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374403" y="6062473"/>
            <a:ext cx="20072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출처 </a:t>
            </a:r>
            <a:r>
              <a:rPr lang="en-US" altLang="ko-KR" sz="16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: </a:t>
            </a:r>
            <a:r>
              <a:rPr lang="ko-KR" altLang="en-US" sz="16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구글 설문 조사</a:t>
            </a:r>
            <a:r>
              <a:rPr lang="en-US" altLang="ko-KR" sz="16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895547"/>
            <a:ext cx="6896100" cy="450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0" grpId="0"/>
      <p:bldP spid="3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384" y="497408"/>
            <a:ext cx="6480720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서비스 필요성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spc="-100" dirty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</a:t>
            </a:r>
            <a:r>
              <a:rPr kumimoji="0" lang="en-US" altLang="ko-KR" sz="36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) </a:t>
            </a:r>
            <a:r>
              <a:rPr kumimoji="0" lang="ko-KR" altLang="en-US" sz="3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8A0000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전문적인 해설</a:t>
            </a:r>
            <a:r>
              <a:rPr kumimoji="0" lang="ko-KR" altLang="en-US" sz="36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의 필요성</a:t>
            </a:r>
            <a:endParaRPr kumimoji="0" lang="ko-KR" altLang="en-US" sz="3600" b="0" i="0" u="none" strike="noStrike" kern="1200" cap="none" spc="-100" normalizeH="0" baseline="0" noProof="0" dirty="0">
              <a:ln>
                <a:noFill/>
              </a:ln>
              <a:solidFill>
                <a:srgbClr val="8A0000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384" y="1772816"/>
            <a:ext cx="55097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473325" y="282778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13421856" descr="EMB0000226c4df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31" b="8808"/>
          <a:stretch/>
        </p:blipFill>
        <p:spPr bwMode="auto">
          <a:xfrm>
            <a:off x="583036" y="2827784"/>
            <a:ext cx="8144753" cy="181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21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47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384" y="497408"/>
            <a:ext cx="6480720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서비스 필요성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2) </a:t>
            </a:r>
            <a:r>
              <a:rPr kumimoji="0" lang="ko-KR" altLang="en-US" sz="3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문화재에 대한 </a:t>
            </a:r>
            <a:r>
              <a:rPr kumimoji="0" lang="ko-KR" altLang="en-US" sz="3600" b="0" i="0" u="none" strike="noStrike" kern="1200" cap="none" spc="-100" normalizeH="0" baseline="0" noProof="0" dirty="0">
                <a:ln>
                  <a:noFill/>
                </a:ln>
                <a:solidFill>
                  <a:srgbClr val="8A0000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흥미</a:t>
            </a:r>
            <a:endParaRPr kumimoji="0" lang="ko-KR" altLang="en-US" sz="36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384" y="1772816"/>
            <a:ext cx="55097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473325" y="282778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67544" y="27018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3568" y="2192143"/>
            <a:ext cx="82089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문화재 설명 시 가장 흥미로운 방식은 어떤 것입니까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카카오톡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오픈채팅방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59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명 대상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66985" y="2996952"/>
            <a:ext cx="5322448" cy="3155542"/>
            <a:chOff x="1912888" y="2911753"/>
            <a:chExt cx="5322448" cy="3155542"/>
          </a:xfrm>
        </p:grpSpPr>
        <p:sp>
          <p:nvSpPr>
            <p:cNvPr id="17" name="직사각형 16"/>
            <p:cNvSpPr/>
            <p:nvPr/>
          </p:nvSpPr>
          <p:spPr>
            <a:xfrm>
              <a:off x="1912888" y="5420964"/>
              <a:ext cx="10683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게임형식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81207" y="5402811"/>
              <a:ext cx="108074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dirty="0" err="1" smtClean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해설사를</a:t>
              </a:r>
              <a:endParaRPr lang="en-US" altLang="ko-KR" dirty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  <a:p>
              <a:pPr lvl="0" algn="ctr">
                <a:defRPr/>
              </a:pPr>
              <a:r>
                <a:rPr lang="ko-KR" altLang="en-US" dirty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통한</a:t>
              </a:r>
              <a:r>
                <a:rPr lang="en-US" altLang="ko-KR" dirty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해설</a:t>
              </a:r>
              <a:endParaRPr lang="en-US" altLang="ko-KR" dirty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260361" y="5398516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동영상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68609" y="5420964"/>
              <a:ext cx="10182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dirty="0" err="1" smtClean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나레이션</a:t>
              </a:r>
              <a:endParaRPr lang="en-US" altLang="ko-KR" dirty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425499" y="5420964"/>
              <a:ext cx="8098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문화재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안내판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417682" y="5023179"/>
              <a:ext cx="720080" cy="17184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334134" y="4550595"/>
              <a:ext cx="720080" cy="64443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76262" y="3300830"/>
              <a:ext cx="720080" cy="1933299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205198" y="4181263"/>
              <a:ext cx="720080" cy="101376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470379" y="5109104"/>
              <a:ext cx="720080" cy="8592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498080" y="4688145"/>
              <a:ext cx="543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3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명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697" y="4181263"/>
              <a:ext cx="5373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7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명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090900" y="2911753"/>
              <a:ext cx="6944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 smtClean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38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명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257307" y="3788432"/>
              <a:ext cx="6479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10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명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558549" y="4782734"/>
              <a:ext cx="503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1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명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6424476" y="6269522"/>
            <a:ext cx="18389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출처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:</a:t>
            </a:r>
            <a:r>
              <a:rPr kumimoji="0" lang="en-US" altLang="ko-KR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구글설문조사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12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384" y="497408"/>
            <a:ext cx="6480720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유사 서비스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473325" y="282778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81113" y="17780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477820"/>
              </p:ext>
            </p:extLst>
          </p:nvPr>
        </p:nvGraphicFramePr>
        <p:xfrm>
          <a:off x="569121" y="1331019"/>
          <a:ext cx="8327778" cy="5194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963">
                  <a:extLst>
                    <a:ext uri="{9D8B030D-6E8A-4147-A177-3AD203B41FA5}">
                      <a16:colId xmlns:a16="http://schemas.microsoft.com/office/drawing/2014/main" val="3478080125"/>
                    </a:ext>
                  </a:extLst>
                </a:gridCol>
                <a:gridCol w="1387963">
                  <a:extLst>
                    <a:ext uri="{9D8B030D-6E8A-4147-A177-3AD203B41FA5}">
                      <a16:colId xmlns:a16="http://schemas.microsoft.com/office/drawing/2014/main" val="9989474"/>
                    </a:ext>
                  </a:extLst>
                </a:gridCol>
                <a:gridCol w="1387963">
                  <a:extLst>
                    <a:ext uri="{9D8B030D-6E8A-4147-A177-3AD203B41FA5}">
                      <a16:colId xmlns:a16="http://schemas.microsoft.com/office/drawing/2014/main" val="2413200633"/>
                    </a:ext>
                  </a:extLst>
                </a:gridCol>
                <a:gridCol w="1387963">
                  <a:extLst>
                    <a:ext uri="{9D8B030D-6E8A-4147-A177-3AD203B41FA5}">
                      <a16:colId xmlns:a16="http://schemas.microsoft.com/office/drawing/2014/main" val="4236339834"/>
                    </a:ext>
                  </a:extLst>
                </a:gridCol>
                <a:gridCol w="1387963">
                  <a:extLst>
                    <a:ext uri="{9D8B030D-6E8A-4147-A177-3AD203B41FA5}">
                      <a16:colId xmlns:a16="http://schemas.microsoft.com/office/drawing/2014/main" val="1323362779"/>
                    </a:ext>
                  </a:extLst>
                </a:gridCol>
                <a:gridCol w="1387963">
                  <a:extLst>
                    <a:ext uri="{9D8B030D-6E8A-4147-A177-3AD203B41FA5}">
                      <a16:colId xmlns:a16="http://schemas.microsoft.com/office/drawing/2014/main" val="2397867946"/>
                    </a:ext>
                  </a:extLst>
                </a:gridCol>
              </a:tblGrid>
              <a:tr h="164501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스마트</a:t>
                      </a:r>
                      <a:endParaRPr lang="en-US" altLang="ko-KR" sz="1600" dirty="0" smtClean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 smtClean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도슨트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effectLst/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고인물</a:t>
                      </a:r>
                      <a:endParaRPr lang="en-US" altLang="ko-KR" sz="1600" kern="0" spc="0" dirty="0">
                        <a:effectLst/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되는 퀴즈</a:t>
                      </a:r>
                      <a:r>
                        <a:rPr lang="en-US" altLang="ko-KR" sz="1600" kern="0" spc="0" dirty="0">
                          <a:effectLst/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: </a:t>
                      </a:r>
                      <a:r>
                        <a:rPr lang="ko-KR" altLang="en-US" sz="1600" kern="0" spc="0" dirty="0">
                          <a:effectLst/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한국문화재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우리나라 문화유산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경주</a:t>
                      </a:r>
                      <a:r>
                        <a:rPr lang="en-US" altLang="ko-KR" sz="1600" kern="0" spc="0" dirty="0">
                          <a:effectLst/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 </a:t>
                      </a:r>
                      <a:r>
                        <a:rPr lang="ko-KR" altLang="en-US" sz="1600" kern="0" spc="0" dirty="0">
                          <a:effectLst/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국립공원 반출문화재 증강현실 </a:t>
                      </a:r>
                      <a:r>
                        <a:rPr lang="en-US" altLang="ko-KR" sz="1600" kern="0" spc="0" dirty="0">
                          <a:effectLst/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AR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marL="64770" marR="64770" marT="18034" marB="18034" anchor="ctr" anchorCtr="1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경주</a:t>
                      </a:r>
                      <a:r>
                        <a:rPr lang="en-US" altLang="ko-KR" sz="1600" kern="0" spc="0" dirty="0">
                          <a:effectLst/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 </a:t>
                      </a:r>
                      <a:r>
                        <a:rPr lang="ko-KR" altLang="en-US" sz="1600" kern="0" spc="0" dirty="0">
                          <a:effectLst/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스탬프 투어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marL="64770" marR="64770" marT="18034" marB="18034" anchor="ctr" anchorCtr="1"/>
                </a:tc>
                <a:extLst>
                  <a:ext uri="{0D108BD9-81ED-4DB2-BD59-A6C34878D82A}">
                    <a16:rowId xmlns:a16="http://schemas.microsoft.com/office/drawing/2014/main" val="2815078593"/>
                  </a:ext>
                </a:extLst>
              </a:tr>
              <a:tr h="675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게임 방식의 문화재 설명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△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△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△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△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marL="64770" marR="64770" marT="18034" marB="18034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△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marL="64770" marR="64770" marT="18034" marB="18034" anchor="ctr" anchorCtr="1"/>
                </a:tc>
                <a:extLst>
                  <a:ext uri="{0D108BD9-81ED-4DB2-BD59-A6C34878D82A}">
                    <a16:rowId xmlns:a16="http://schemas.microsoft.com/office/drawing/2014/main" val="2500138777"/>
                  </a:ext>
                </a:extLst>
              </a:tr>
              <a:tr h="700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AR</a:t>
                      </a:r>
                      <a:r>
                        <a:rPr lang="ko-KR" altLang="en-US" sz="1600" dirty="0" smtClean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기반</a:t>
                      </a:r>
                      <a:endParaRPr lang="en-US" altLang="ko-KR" sz="1600" dirty="0" smtClean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 err="1" smtClean="0">
                          <a:solidFill>
                            <a:schemeClr val="tx1"/>
                          </a:solidFill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포토존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 추천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X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X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X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X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X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992007633"/>
                  </a:ext>
                </a:extLst>
              </a:tr>
              <a:tr h="817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GPS </a:t>
                      </a:r>
                      <a:r>
                        <a:rPr lang="ko-KR" altLang="en-US" sz="1600" dirty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기반</a:t>
                      </a:r>
                      <a:endParaRPr lang="en-US" altLang="ko-KR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경로 추천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O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X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△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△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△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  <a:cs typeface="+mn-cs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585097468"/>
                  </a:ext>
                </a:extLst>
              </a:tr>
              <a:tr h="391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스탬프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O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X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X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X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O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  <a:cs typeface="+mn-cs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808987588"/>
                  </a:ext>
                </a:extLst>
              </a:tr>
              <a:tr h="5725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사진 클라우드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X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X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X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X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X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934711761"/>
                  </a:ext>
                </a:extLst>
              </a:tr>
              <a:tr h="391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공유 갤러리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X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X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X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X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B" panose="02020603020101020101" pitchFamily="18" charset="-127"/>
                          <a:ea typeface="210 맨발의청춘 B" panose="02020603020101020101" pitchFamily="18" charset="-127"/>
                        </a:rPr>
                        <a:t>X</a:t>
                      </a:r>
                      <a:endParaRPr lang="ko-KR" altLang="en-US" sz="1600" dirty="0">
                        <a:latin typeface="210 맨발의청춘 B" panose="02020603020101020101" pitchFamily="18" charset="-127"/>
                        <a:ea typeface="210 맨발의청춘 B" panose="02020603020101020101" pitchFamily="18" charset="-127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11606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26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384" y="497408"/>
            <a:ext cx="7598016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주요 서비스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lvl="0">
              <a:defRPr/>
            </a:pPr>
            <a:r>
              <a:rPr lang="ko-KR" altLang="en-US" sz="3600" spc="-100" dirty="0" err="1">
                <a:solidFill>
                  <a:srgbClr val="8A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스탬플런</a:t>
            </a:r>
            <a:endParaRPr lang="ko-KR" altLang="en-US" sz="3600" spc="-100" dirty="0">
              <a:solidFill>
                <a:srgbClr val="8A000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384" y="1772816"/>
            <a:ext cx="59879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608" y="2204864"/>
            <a:ext cx="3052036" cy="1393304"/>
          </a:xfrm>
          <a:prstGeom prst="rect">
            <a:avLst/>
          </a:prstGeom>
          <a:noFill/>
          <a:ln w="127000"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문화재 길잡이</a:t>
            </a:r>
            <a:endParaRPr lang="ko-KR" altLang="en-US" sz="32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20443" y="2173517"/>
            <a:ext cx="3052036" cy="1393304"/>
          </a:xfrm>
          <a:prstGeom prst="rect">
            <a:avLst/>
          </a:prstGeom>
          <a:noFill/>
          <a:ln w="1270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컬처클라우드</a:t>
            </a:r>
            <a:endParaRPr lang="ko-KR" altLang="en-US" sz="32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52248" y="4125652"/>
            <a:ext cx="2347720" cy="648072"/>
          </a:xfrm>
          <a:prstGeom prst="rect">
            <a:avLst/>
          </a:prstGeom>
          <a:noFill/>
          <a:ln w="127000"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스토리 길잡이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18159" y="3865706"/>
            <a:ext cx="2582492" cy="648072"/>
          </a:xfrm>
          <a:prstGeom prst="rect">
            <a:avLst/>
          </a:prstGeom>
          <a:noFill/>
          <a:ln w="1270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핫스팟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08363" y="4849716"/>
            <a:ext cx="2582492" cy="648072"/>
          </a:xfrm>
          <a:prstGeom prst="rect">
            <a:avLst/>
          </a:prstGeom>
          <a:noFill/>
          <a:ln w="1270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사진 마당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8159" y="5833726"/>
            <a:ext cx="2582492" cy="648072"/>
          </a:xfrm>
          <a:prstGeom prst="rect">
            <a:avLst/>
          </a:prstGeom>
          <a:noFill/>
          <a:ln w="1270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포토 </a:t>
            </a:r>
            <a:r>
              <a:rPr lang="ko-KR" altLang="en-US" sz="2800" dirty="0" err="1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클라우드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30" name="꺾인 연결선 29"/>
          <p:cNvCxnSpPr>
            <a:stCxn id="3" idx="1"/>
            <a:endCxn id="46" idx="1"/>
          </p:cNvCxnSpPr>
          <p:nvPr/>
        </p:nvCxnSpPr>
        <p:spPr>
          <a:xfrm rot="10800000" flipH="1" flipV="1">
            <a:off x="1043608" y="2901516"/>
            <a:ext cx="308640" cy="2896868"/>
          </a:xfrm>
          <a:prstGeom prst="bentConnector3">
            <a:avLst>
              <a:gd name="adj1" fmla="val -74067"/>
            </a:avLst>
          </a:prstGeom>
          <a:ln w="7620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20" idx="1"/>
          </p:cNvCxnSpPr>
          <p:nvPr/>
        </p:nvCxnSpPr>
        <p:spPr>
          <a:xfrm flipH="1">
            <a:off x="848192" y="4449688"/>
            <a:ext cx="504056" cy="0"/>
          </a:xfrm>
          <a:prstGeom prst="line">
            <a:avLst/>
          </a:prstGeom>
          <a:ln w="7620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9" idx="1"/>
            <a:endCxn id="27" idx="1"/>
          </p:cNvCxnSpPr>
          <p:nvPr/>
        </p:nvCxnSpPr>
        <p:spPr>
          <a:xfrm rot="10800000" flipH="1" flipV="1">
            <a:off x="5320443" y="2870168"/>
            <a:ext cx="197716" cy="3287593"/>
          </a:xfrm>
          <a:prstGeom prst="bentConnector3">
            <a:avLst>
              <a:gd name="adj1" fmla="val -115620"/>
            </a:avLst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25" idx="1"/>
          </p:cNvCxnSpPr>
          <p:nvPr/>
        </p:nvCxnSpPr>
        <p:spPr>
          <a:xfrm flipH="1">
            <a:off x="5076315" y="4189742"/>
            <a:ext cx="441844" cy="7317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26" idx="1"/>
          </p:cNvCxnSpPr>
          <p:nvPr/>
        </p:nvCxnSpPr>
        <p:spPr>
          <a:xfrm>
            <a:off x="5130963" y="5173752"/>
            <a:ext cx="377400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352248" y="5474348"/>
            <a:ext cx="2347720" cy="648072"/>
          </a:xfrm>
          <a:prstGeom prst="rect">
            <a:avLst/>
          </a:prstGeom>
          <a:noFill/>
          <a:ln w="127000"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빙고 길잡이</a:t>
            </a:r>
            <a:endParaRPr lang="ko-KR" altLang="en-US" sz="2800" dirty="0">
              <a:solidFill>
                <a:schemeClr val="tx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1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19" grpId="1" animBg="1"/>
      <p:bldP spid="20" grpId="0" animBg="1"/>
      <p:bldP spid="20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46" grpId="0" animBg="1"/>
      <p:bldP spid="46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1403</TotalTime>
  <Words>825</Words>
  <Application>Microsoft Office PowerPoint</Application>
  <PresentationFormat>화면 슬라이드 쇼(4:3)</PresentationFormat>
  <Paragraphs>283</Paragraphs>
  <Slides>24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210 맨발의청춘 B</vt:lpstr>
      <vt:lpstr>Arial</vt:lpstr>
      <vt:lpstr>EBS훈민정음 SB</vt:lpstr>
      <vt:lpstr>EBS훈민정음 R</vt:lpstr>
      <vt:lpstr>EBS주시경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류 다윤</cp:lastModifiedBy>
  <cp:revision>139</cp:revision>
  <dcterms:created xsi:type="dcterms:W3CDTF">2018-07-24T12:02:34Z</dcterms:created>
  <dcterms:modified xsi:type="dcterms:W3CDTF">2020-03-31T09:26:15Z</dcterms:modified>
</cp:coreProperties>
</file>